
<file path=[Content_Types].xml><?xml version="1.0" encoding="utf-8"?>
<Types xmlns="http://schemas.openxmlformats.org/package/2006/content-types">
  <Default Extension="xml" ContentType="application/xml"/>
  <Default Extension="bmp" ContentType="image/bmp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450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36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78" r:id="rId23"/>
    <p:sldId id="279" r:id="rId24"/>
    <p:sldId id="280" r:id="rId25"/>
    <p:sldId id="282" r:id="rId26"/>
    <p:sldId id="356" r:id="rId27"/>
    <p:sldId id="357" r:id="rId28"/>
    <p:sldId id="283" r:id="rId29"/>
    <p:sldId id="286" r:id="rId30"/>
    <p:sldId id="382" r:id="rId31"/>
    <p:sldId id="383" r:id="rId32"/>
    <p:sldId id="384" r:id="rId33"/>
    <p:sldId id="287" r:id="rId34"/>
    <p:sldId id="288" r:id="rId35"/>
    <p:sldId id="289" r:id="rId36"/>
    <p:sldId id="386" r:id="rId37"/>
    <p:sldId id="290" r:id="rId38"/>
    <p:sldId id="291" r:id="rId39"/>
    <p:sldId id="292" r:id="rId40"/>
    <p:sldId id="387" r:id="rId41"/>
    <p:sldId id="298" r:id="rId42"/>
    <p:sldId id="299" r:id="rId43"/>
    <p:sldId id="338" r:id="rId44"/>
    <p:sldId id="460" r:id="rId45"/>
    <p:sldId id="300" r:id="rId46"/>
    <p:sldId id="348" r:id="rId47"/>
    <p:sldId id="349" r:id="rId48"/>
    <p:sldId id="350" r:id="rId49"/>
    <p:sldId id="455" r:id="rId50"/>
    <p:sldId id="461" r:id="rId51"/>
    <p:sldId id="396" r:id="rId52"/>
    <p:sldId id="397" r:id="rId53"/>
    <p:sldId id="398" r:id="rId54"/>
    <p:sldId id="400" r:id="rId55"/>
    <p:sldId id="428" r:id="rId56"/>
    <p:sldId id="456" r:id="rId57"/>
    <p:sldId id="457" r:id="rId58"/>
    <p:sldId id="437" r:id="rId59"/>
    <p:sldId id="438" r:id="rId60"/>
    <p:sldId id="439" r:id="rId61"/>
    <p:sldId id="440" r:id="rId62"/>
    <p:sldId id="451" r:id="rId63"/>
    <p:sldId id="447" r:id="rId64"/>
    <p:sldId id="448" r:id="rId65"/>
    <p:sldId id="453" r:id="rId66"/>
    <p:sldId id="454" r:id="rId67"/>
    <p:sldId id="449" r:id="rId68"/>
    <p:sldId id="441" r:id="rId69"/>
    <p:sldId id="442" r:id="rId70"/>
    <p:sldId id="443" r:id="rId71"/>
    <p:sldId id="444" r:id="rId72"/>
    <p:sldId id="445" r:id="rId73"/>
    <p:sldId id="401" r:id="rId74"/>
    <p:sldId id="402" r:id="rId75"/>
    <p:sldId id="403" r:id="rId76"/>
    <p:sldId id="435" r:id="rId77"/>
    <p:sldId id="416" r:id="rId78"/>
    <p:sldId id="417" r:id="rId79"/>
    <p:sldId id="418" r:id="rId80"/>
    <p:sldId id="419" r:id="rId81"/>
    <p:sldId id="421" r:id="rId82"/>
    <p:sldId id="420" r:id="rId83"/>
    <p:sldId id="431" r:id="rId84"/>
    <p:sldId id="458" r:id="rId85"/>
    <p:sldId id="459" r:id="rId86"/>
    <p:sldId id="395" r:id="rId87"/>
    <p:sldId id="339" r:id="rId88"/>
    <p:sldId id="341" r:id="rId89"/>
    <p:sldId id="351" r:id="rId90"/>
    <p:sldId id="352" r:id="rId91"/>
    <p:sldId id="340" r:id="rId92"/>
    <p:sldId id="342" r:id="rId93"/>
    <p:sldId id="343" r:id="rId94"/>
    <p:sldId id="432" r:id="rId95"/>
    <p:sldId id="305" r:id="rId96"/>
    <p:sldId id="306" r:id="rId97"/>
    <p:sldId id="307" r:id="rId98"/>
    <p:sldId id="433" r:id="rId99"/>
    <p:sldId id="308" r:id="rId100"/>
    <p:sldId id="309" r:id="rId101"/>
    <p:sldId id="310" r:id="rId102"/>
    <p:sldId id="434" r:id="rId103"/>
    <p:sldId id="424" r:id="rId104"/>
    <p:sldId id="425" r:id="rId105"/>
    <p:sldId id="426" r:id="rId106"/>
    <p:sldId id="427" r:id="rId107"/>
    <p:sldId id="332" r:id="rId10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C282C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6E9"/>
          </a:solidFill>
        </a:fill>
      </a:tcStyle>
    </a:wholeTbl>
    <a:band2H>
      <a:tcTxStyle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3"/>
          </a:solidFill>
        </a:fill>
      </a:tcStyle>
    </a:wholeTbl>
    <a:band2H>
      <a:tcTxStyle/>
      <a:tcStyle>
        <a:tcBdr/>
        <a:fill>
          <a:solidFill>
            <a:srgbClr val="E6E8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6F5"/>
          </a:solidFill>
        </a:fill>
      </a:tcStyle>
    </a:wholeTbl>
    <a:band2H>
      <a:tcTxStyle/>
      <a:tcStyle>
        <a:tcBdr/>
        <a:fill>
          <a:solidFill>
            <a:srgbClr val="EDF3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C282C"/>
        </a:fontRef>
        <a:srgbClr val="2C28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C282C"/>
        </a:fontRef>
        <a:srgbClr val="2C282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C282C"/>
              </a:solidFill>
              <a:prstDash val="solid"/>
              <a:round/>
            </a:ln>
          </a:top>
          <a:bottom>
            <a:ln w="25400" cap="flat">
              <a:solidFill>
                <a:srgbClr val="2C28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C282C"/>
              </a:solidFill>
              <a:prstDash val="solid"/>
              <a:round/>
            </a:ln>
          </a:top>
          <a:bottom>
            <a:ln w="25400" cap="flat">
              <a:solidFill>
                <a:srgbClr val="2C282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C282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C282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C282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2C282C"/>
              </a:solidFill>
              <a:prstDash val="solid"/>
              <a:round/>
            </a:ln>
          </a:left>
          <a:right>
            <a:ln w="12700" cap="flat">
              <a:solidFill>
                <a:srgbClr val="2C282C"/>
              </a:solidFill>
              <a:prstDash val="solid"/>
              <a:round/>
            </a:ln>
          </a:right>
          <a:top>
            <a:ln w="12700" cap="flat">
              <a:solidFill>
                <a:srgbClr val="2C282C"/>
              </a:solidFill>
              <a:prstDash val="solid"/>
              <a:round/>
            </a:ln>
          </a:top>
          <a:bottom>
            <a:ln w="12700" cap="flat">
              <a:solidFill>
                <a:srgbClr val="2C282C"/>
              </a:solidFill>
              <a:prstDash val="solid"/>
              <a:round/>
            </a:ln>
          </a:bottom>
          <a:insideH>
            <a:ln w="12700" cap="flat">
              <a:solidFill>
                <a:srgbClr val="2C282C"/>
              </a:solidFill>
              <a:prstDash val="solid"/>
              <a:round/>
            </a:ln>
          </a:insideH>
          <a:insideV>
            <a:ln w="12700" cap="flat">
              <a:solidFill>
                <a:srgbClr val="2C282C"/>
              </a:solidFill>
              <a:prstDash val="solid"/>
              <a:round/>
            </a:ln>
          </a:insideV>
        </a:tcBdr>
        <a:fill>
          <a:solidFill>
            <a:srgbClr val="2C282C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2C282C"/>
              </a:solidFill>
              <a:prstDash val="solid"/>
              <a:round/>
            </a:ln>
          </a:left>
          <a:right>
            <a:ln w="12700" cap="flat">
              <a:solidFill>
                <a:srgbClr val="2C282C"/>
              </a:solidFill>
              <a:prstDash val="solid"/>
              <a:round/>
            </a:ln>
          </a:right>
          <a:top>
            <a:ln w="12700" cap="flat">
              <a:solidFill>
                <a:srgbClr val="2C282C"/>
              </a:solidFill>
              <a:prstDash val="solid"/>
              <a:round/>
            </a:ln>
          </a:top>
          <a:bottom>
            <a:ln w="12700" cap="flat">
              <a:solidFill>
                <a:srgbClr val="2C282C"/>
              </a:solidFill>
              <a:prstDash val="solid"/>
              <a:round/>
            </a:ln>
          </a:bottom>
          <a:insideH>
            <a:ln w="12700" cap="flat">
              <a:solidFill>
                <a:srgbClr val="2C282C"/>
              </a:solidFill>
              <a:prstDash val="solid"/>
              <a:round/>
            </a:ln>
          </a:insideH>
          <a:insideV>
            <a:ln w="12700" cap="flat">
              <a:solidFill>
                <a:srgbClr val="2C282C"/>
              </a:solidFill>
              <a:prstDash val="solid"/>
              <a:round/>
            </a:ln>
          </a:insideV>
        </a:tcBdr>
        <a:fill>
          <a:solidFill>
            <a:srgbClr val="2C282C">
              <a:alpha val="20000"/>
            </a:srgbClr>
          </a:solidFill>
        </a:fill>
      </a:tcStyle>
    </a:firstCol>
    <a:lastRow>
      <a:tcTxStyle b="on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2C282C"/>
              </a:solidFill>
              <a:prstDash val="solid"/>
              <a:round/>
            </a:ln>
          </a:left>
          <a:right>
            <a:ln w="12700" cap="flat">
              <a:solidFill>
                <a:srgbClr val="2C282C"/>
              </a:solidFill>
              <a:prstDash val="solid"/>
              <a:round/>
            </a:ln>
          </a:right>
          <a:top>
            <a:ln w="50800" cap="flat">
              <a:solidFill>
                <a:srgbClr val="2C282C"/>
              </a:solidFill>
              <a:prstDash val="solid"/>
              <a:round/>
            </a:ln>
          </a:top>
          <a:bottom>
            <a:ln w="12700" cap="flat">
              <a:solidFill>
                <a:srgbClr val="2C282C"/>
              </a:solidFill>
              <a:prstDash val="solid"/>
              <a:round/>
            </a:ln>
          </a:bottom>
          <a:insideH>
            <a:ln w="12700" cap="flat">
              <a:solidFill>
                <a:srgbClr val="2C282C"/>
              </a:solidFill>
              <a:prstDash val="solid"/>
              <a:round/>
            </a:ln>
          </a:insideH>
          <a:insideV>
            <a:ln w="12700" cap="flat">
              <a:solidFill>
                <a:srgbClr val="2C282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C282C"/>
        </a:fontRef>
        <a:srgbClr val="2C282C"/>
      </a:tcTxStyle>
      <a:tcStyle>
        <a:tcBdr>
          <a:left>
            <a:ln w="12700" cap="flat">
              <a:solidFill>
                <a:srgbClr val="2C282C"/>
              </a:solidFill>
              <a:prstDash val="solid"/>
              <a:round/>
            </a:ln>
          </a:left>
          <a:right>
            <a:ln w="12700" cap="flat">
              <a:solidFill>
                <a:srgbClr val="2C282C"/>
              </a:solidFill>
              <a:prstDash val="solid"/>
              <a:round/>
            </a:ln>
          </a:right>
          <a:top>
            <a:ln w="12700" cap="flat">
              <a:solidFill>
                <a:srgbClr val="2C282C"/>
              </a:solidFill>
              <a:prstDash val="solid"/>
              <a:round/>
            </a:ln>
          </a:top>
          <a:bottom>
            <a:ln w="25400" cap="flat">
              <a:solidFill>
                <a:srgbClr val="2C282C"/>
              </a:solidFill>
              <a:prstDash val="solid"/>
              <a:round/>
            </a:ln>
          </a:bottom>
          <a:insideH>
            <a:ln w="12700" cap="flat">
              <a:solidFill>
                <a:srgbClr val="2C282C"/>
              </a:solidFill>
              <a:prstDash val="solid"/>
              <a:round/>
            </a:ln>
          </a:insideH>
          <a:insideV>
            <a:ln w="12700" cap="flat">
              <a:solidFill>
                <a:srgbClr val="2C282C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4"/>
    <p:restoredTop sz="94674"/>
  </p:normalViewPr>
  <p:slideViewPr>
    <p:cSldViewPr snapToGrid="0" snapToObjects="1">
      <p:cViewPr>
        <p:scale>
          <a:sx n="110" d="100"/>
          <a:sy n="110" d="100"/>
        </p:scale>
        <p:origin x="121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bm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208" y="282405"/>
            <a:ext cx="2665515" cy="82984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1223999" y="1763665"/>
            <a:ext cx="3240360" cy="1008113"/>
          </a:xfrm>
          <a:prstGeom prst="rect">
            <a:avLst/>
          </a:prstGeom>
        </p:spPr>
        <p:txBody>
          <a:bodyPr/>
          <a:lstStyle>
            <a:lvl1pPr>
              <a:defRPr sz="2800" spc="0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traight Connector 11"/>
          <p:cNvSpPr/>
          <p:nvPr/>
        </p:nvSpPr>
        <p:spPr>
          <a:xfrm>
            <a:off x="1223999" y="2987800"/>
            <a:ext cx="1080000" cy="1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23999" y="3203824"/>
            <a:ext cx="3240360" cy="9144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 marL="1066800" indent="-152400">
              <a:defRPr>
                <a:solidFill>
                  <a:schemeClr val="accent5"/>
                </a:solidFill>
              </a:defRPr>
            </a:lvl3pPr>
            <a:lvl4pPr marL="1554480" indent="-182880">
              <a:defRPr>
                <a:solidFill>
                  <a:schemeClr val="accent5"/>
                </a:solidFill>
              </a:defRPr>
            </a:lvl4pPr>
            <a:lvl5pPr marL="2011679" indent="-182879">
              <a:defRPr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2C282C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89411" y="2248829"/>
            <a:ext cx="3815038" cy="2354671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  <a:lvl2pPr>
              <a:defRPr sz="1400"/>
            </a:lvl2pPr>
            <a:lvl3pPr marL="1143000" indent="-228600">
              <a:defRPr sz="1400"/>
            </a:lvl3pPr>
            <a:lvl4pPr marL="1600200" indent="-228600">
              <a:defRPr sz="1400"/>
            </a:lvl4pPr>
            <a:lvl5pPr marL="2057400" indent="-228600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89409" y="1851591"/>
            <a:ext cx="3815038" cy="217239"/>
          </a:xfrm>
          <a:prstGeom prst="rect">
            <a:avLst/>
          </a:prstGeom>
        </p:spPr>
        <p:txBody>
          <a:bodyPr/>
          <a:lstStyle/>
          <a:p>
            <a:pPr>
              <a:defRPr spc="-10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58223" y="2211590"/>
            <a:ext cx="3167999" cy="648001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"/>
              </a:spcBef>
              <a:defRPr sz="1000"/>
            </a:lvl1pPr>
            <a:lvl2pPr>
              <a:spcBef>
                <a:spcPts val="200"/>
              </a:spcBef>
              <a:defRPr sz="1000"/>
            </a:lvl2pPr>
            <a:lvl3pPr marL="1077685" indent="-163285">
              <a:spcBef>
                <a:spcPts val="200"/>
              </a:spcBef>
              <a:defRPr sz="1000"/>
            </a:lvl3pPr>
            <a:lvl4pPr marL="1534885" indent="-163285">
              <a:spcBef>
                <a:spcPts val="200"/>
              </a:spcBef>
              <a:defRPr sz="1000"/>
            </a:lvl4pPr>
            <a:lvl5pPr marL="1992085" indent="-163285">
              <a:spcBef>
                <a:spcPts val="200"/>
              </a:spcBef>
              <a:defRPr sz="1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39551" y="1851591"/>
            <a:ext cx="576002" cy="57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258223" y="3644005"/>
            <a:ext cx="3167999" cy="6480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73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9551" y="3284006"/>
            <a:ext cx="576002" cy="57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5364448" y="3644007"/>
            <a:ext cx="3240001" cy="62425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75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643678" y="3284006"/>
            <a:ext cx="576001" cy="57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5362350" y="2211590"/>
            <a:ext cx="3240002" cy="644725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77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4643678" y="1851591"/>
            <a:ext cx="576001" cy="57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8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1258223" y="1851591"/>
            <a:ext cx="3167999" cy="360001"/>
          </a:xfrm>
          <a:prstGeom prst="rect">
            <a:avLst/>
          </a:prstGeom>
        </p:spPr>
        <p:txBody>
          <a:bodyPr/>
          <a:lstStyle/>
          <a:p>
            <a:pPr>
              <a:defRPr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79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1258223" y="3284006"/>
            <a:ext cx="3167999" cy="360001"/>
          </a:xfrm>
          <a:prstGeom prst="rect">
            <a:avLst/>
          </a:prstGeom>
        </p:spPr>
        <p:txBody>
          <a:bodyPr/>
          <a:lstStyle/>
          <a:p>
            <a:pPr>
              <a:defRPr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80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5362350" y="1851591"/>
            <a:ext cx="3240002" cy="360001"/>
          </a:xfrm>
          <a:prstGeom prst="rect">
            <a:avLst/>
          </a:prstGeom>
        </p:spPr>
        <p:txBody>
          <a:bodyPr/>
          <a:lstStyle/>
          <a:p>
            <a:pPr>
              <a:defRPr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81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5362350" y="3284006"/>
            <a:ext cx="3240002" cy="360001"/>
          </a:xfrm>
          <a:prstGeom prst="rect">
            <a:avLst/>
          </a:prstGeom>
        </p:spPr>
        <p:txBody>
          <a:bodyPr/>
          <a:lstStyle/>
          <a:p>
            <a:pPr>
              <a:defRPr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3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 Columns w/ Larg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39551" y="1851591"/>
            <a:ext cx="1908001" cy="2087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590226" y="1851591"/>
            <a:ext cx="1907999" cy="20874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3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40893" y="1851591"/>
            <a:ext cx="1908000" cy="208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4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696447" y="1851591"/>
            <a:ext cx="1906582" cy="20879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9551" y="4047590"/>
            <a:ext cx="1908002" cy="217239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110342" indent="-195942"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567542" indent="-195942"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024742" indent="-195942"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39551" y="4264828"/>
            <a:ext cx="1908002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9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2590226" y="4047590"/>
            <a:ext cx="1908001" cy="21723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98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2590226" y="4264828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9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640893" y="4047590"/>
            <a:ext cx="1908001" cy="21723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200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640893" y="4264828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201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695029" y="4047590"/>
            <a:ext cx="1908001" cy="21723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20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6695029" y="4264828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58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 - Left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traight Connector 29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14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9"/>
          <p:cNvSpPr/>
          <p:nvPr/>
        </p:nvSpPr>
        <p:spPr>
          <a:xfrm>
            <a:off x="-59267" y="-78651"/>
            <a:ext cx="9283822" cy="5222152"/>
          </a:xfrm>
          <a:prstGeom prst="rect">
            <a:avLst/>
          </a:prstGeom>
          <a:gradFill>
            <a:gsLst>
              <a:gs pos="20000">
                <a:schemeClr val="accent3"/>
              </a:gs>
              <a:gs pos="100000">
                <a:schemeClr val="accent1">
                  <a:alpha val="85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Footer Placeholder 9"/>
          <p:cNvSpPr txBox="1"/>
          <p:nvPr/>
        </p:nvSpPr>
        <p:spPr>
          <a:xfrm>
            <a:off x="8256158" y="227336"/>
            <a:ext cx="36356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Page</a:t>
            </a:r>
          </a:p>
        </p:txBody>
      </p:sp>
      <p:sp>
        <p:nvSpPr>
          <p:cNvPr id="217" name="Straight Connector 15"/>
          <p:cNvSpPr/>
          <p:nvPr/>
        </p:nvSpPr>
        <p:spPr>
          <a:xfrm>
            <a:off x="8696425" y="218837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282" y="1562130"/>
            <a:ext cx="2520002" cy="2811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alpha val="80000"/>
                  </a:schemeClr>
                </a:solidFill>
              </a:defRPr>
            </a:lvl1pPr>
            <a:lvl2pPr>
              <a:defRPr>
                <a:solidFill>
                  <a:schemeClr val="accent5">
                    <a:alpha val="80000"/>
                  </a:schemeClr>
                </a:solidFill>
              </a:defRPr>
            </a:lvl2pPr>
            <a:lvl3pPr>
              <a:defRPr>
                <a:solidFill>
                  <a:schemeClr val="accent5">
                    <a:alpha val="80000"/>
                  </a:schemeClr>
                </a:solidFill>
              </a:defRPr>
            </a:lvl3pPr>
            <a:lvl4pPr>
              <a:defRPr>
                <a:solidFill>
                  <a:schemeClr val="accent5">
                    <a:alpha val="80000"/>
                  </a:schemeClr>
                </a:solidFill>
              </a:defRPr>
            </a:lvl4pPr>
            <a:lvl5pPr>
              <a:defRPr>
                <a:solidFill>
                  <a:schemeClr val="accent5">
                    <a:alpha val="80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Title Text"/>
          <p:cNvSpPr txBox="1">
            <a:spLocks noGrp="1"/>
          </p:cNvSpPr>
          <p:nvPr>
            <p:ph type="title"/>
          </p:nvPr>
        </p:nvSpPr>
        <p:spPr>
          <a:xfrm>
            <a:off x="526282" y="770130"/>
            <a:ext cx="2520002" cy="792000"/>
          </a:xfrm>
          <a:prstGeom prst="rect">
            <a:avLst/>
          </a:prstGeom>
        </p:spPr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26282" y="2054578"/>
            <a:ext cx="2520002" cy="2387600"/>
          </a:xfrm>
          <a:prstGeom prst="rect">
            <a:avLst/>
          </a:prstGeom>
        </p:spPr>
        <p:txBody>
          <a:bodyPr anchor="t"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  <p:sp>
        <p:nvSpPr>
          <p:cNvPr id="221" name="Straight Connector 20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2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 - Right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traight Connector 29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 16"/>
          <p:cNvSpPr/>
          <p:nvPr/>
        </p:nvSpPr>
        <p:spPr>
          <a:xfrm>
            <a:off x="-59267" y="-78651"/>
            <a:ext cx="9283822" cy="5222152"/>
          </a:xfrm>
          <a:prstGeom prst="rect">
            <a:avLst/>
          </a:prstGeom>
          <a:gradFill>
            <a:gsLst>
              <a:gs pos="20000">
                <a:schemeClr val="accent3"/>
              </a:gs>
              <a:gs pos="100000">
                <a:schemeClr val="accent1">
                  <a:alpha val="85000"/>
                </a:scheme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Title Text"/>
          <p:cNvSpPr txBox="1">
            <a:spLocks noGrp="1"/>
          </p:cNvSpPr>
          <p:nvPr>
            <p:ph type="title"/>
          </p:nvPr>
        </p:nvSpPr>
        <p:spPr>
          <a:xfrm>
            <a:off x="4062133" y="771549"/>
            <a:ext cx="4542315" cy="360041"/>
          </a:xfrm>
          <a:prstGeom prst="rect">
            <a:avLst/>
          </a:prstGeom>
        </p:spPr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2133" y="1851591"/>
            <a:ext cx="4542315" cy="2751909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rgbClr val="FFFFFF">
                    <a:alpha val="80000"/>
                  </a:srgbClr>
                </a:solidFill>
              </a:defRPr>
            </a:lvl1pPr>
            <a:lvl2pPr>
              <a:defRPr sz="1400">
                <a:solidFill>
                  <a:srgbClr val="FFFFFF">
                    <a:alpha val="80000"/>
                  </a:srgbClr>
                </a:solidFill>
              </a:defRPr>
            </a:lvl2pPr>
            <a:lvl3pPr marL="1200150" indent="-285750">
              <a:defRPr sz="1400">
                <a:solidFill>
                  <a:srgbClr val="FFFFFF">
                    <a:alpha val="80000"/>
                  </a:srgbClr>
                </a:solidFill>
              </a:defRPr>
            </a:lvl3pPr>
            <a:lvl4pPr marL="1600200" indent="-228600">
              <a:defRPr sz="1400">
                <a:solidFill>
                  <a:srgbClr val="FFFFFF">
                    <a:alpha val="80000"/>
                  </a:srgbClr>
                </a:solidFill>
              </a:defRPr>
            </a:lvl4pPr>
            <a:lvl5pPr marL="2057400" indent="-228600">
              <a:defRPr sz="1400">
                <a:solidFill>
                  <a:srgbClr val="FFFFFF">
                    <a:alpha val="80000"/>
                  </a:srgb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62133" y="1131590"/>
            <a:ext cx="4542315" cy="281139"/>
          </a:xfrm>
          <a:prstGeom prst="rect">
            <a:avLst/>
          </a:prstGeom>
        </p:spPr>
        <p:txBody>
          <a:bodyPr/>
          <a:lstStyle/>
          <a:p>
            <a:pPr>
              <a:defRPr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  <p:sp>
        <p:nvSpPr>
          <p:cNvPr id="237" name="Picture Placeholder 7"/>
          <p:cNvSpPr>
            <a:spLocks noGrp="1"/>
          </p:cNvSpPr>
          <p:nvPr>
            <p:ph type="pic" sz="half" idx="14"/>
          </p:nvPr>
        </p:nvSpPr>
        <p:spPr>
          <a:xfrm>
            <a:off x="542901" y="771548"/>
            <a:ext cx="2976331" cy="38319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8" name="Footer Placeholder 9"/>
          <p:cNvSpPr txBox="1"/>
          <p:nvPr/>
        </p:nvSpPr>
        <p:spPr>
          <a:xfrm>
            <a:off x="8256158" y="227336"/>
            <a:ext cx="36356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Page</a:t>
            </a:r>
          </a:p>
        </p:txBody>
      </p:sp>
      <p:sp>
        <p:nvSpPr>
          <p:cNvPr id="239" name="Straight Connector 15"/>
          <p:cNvSpPr/>
          <p:nvPr/>
        </p:nvSpPr>
        <p:spPr>
          <a:xfrm>
            <a:off x="8696425" y="218837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0" name="Straight Connector 18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1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Left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traight Connector 29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1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ctangle 20"/>
          <p:cNvSpPr/>
          <p:nvPr/>
        </p:nvSpPr>
        <p:spPr>
          <a:xfrm>
            <a:off x="-67734" y="-76200"/>
            <a:ext cx="9296401" cy="5219700"/>
          </a:xfrm>
          <a:prstGeom prst="rect">
            <a:avLst/>
          </a:prstGeom>
          <a:gradFill>
            <a:gsLst>
              <a:gs pos="10000">
                <a:srgbClr val="2C282C"/>
              </a:gs>
              <a:gs pos="100000">
                <a:srgbClr val="49494D">
                  <a:alpha val="9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Footer Placeholder 9"/>
          <p:cNvSpPr txBox="1"/>
          <p:nvPr/>
        </p:nvSpPr>
        <p:spPr>
          <a:xfrm>
            <a:off x="8256158" y="227336"/>
            <a:ext cx="36356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Page</a:t>
            </a:r>
          </a:p>
        </p:txBody>
      </p:sp>
      <p:sp>
        <p:nvSpPr>
          <p:cNvPr id="254" name="Straight Connector 16"/>
          <p:cNvSpPr/>
          <p:nvPr/>
        </p:nvSpPr>
        <p:spPr>
          <a:xfrm>
            <a:off x="8696425" y="218837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282" y="1562130"/>
            <a:ext cx="2520002" cy="2811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alpha val="80000"/>
                  </a:schemeClr>
                </a:solidFill>
              </a:defRPr>
            </a:lvl1pPr>
            <a:lvl2pPr>
              <a:defRPr>
                <a:solidFill>
                  <a:schemeClr val="accent5">
                    <a:alpha val="80000"/>
                  </a:schemeClr>
                </a:solidFill>
              </a:defRPr>
            </a:lvl2pPr>
            <a:lvl3pPr>
              <a:defRPr>
                <a:solidFill>
                  <a:schemeClr val="accent5">
                    <a:alpha val="80000"/>
                  </a:schemeClr>
                </a:solidFill>
              </a:defRPr>
            </a:lvl3pPr>
            <a:lvl4pPr>
              <a:defRPr>
                <a:solidFill>
                  <a:schemeClr val="accent5">
                    <a:alpha val="80000"/>
                  </a:schemeClr>
                </a:solidFill>
              </a:defRPr>
            </a:lvl4pPr>
            <a:lvl5pPr>
              <a:defRPr>
                <a:solidFill>
                  <a:schemeClr val="accent5">
                    <a:alpha val="80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526282" y="770130"/>
            <a:ext cx="2520002" cy="792000"/>
          </a:xfrm>
          <a:prstGeom prst="rect">
            <a:avLst/>
          </a:prstGeom>
        </p:spPr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26282" y="2054578"/>
            <a:ext cx="2520002" cy="2387600"/>
          </a:xfrm>
          <a:prstGeom prst="rect">
            <a:avLst/>
          </a:prstGeom>
        </p:spPr>
        <p:txBody>
          <a:bodyPr anchor="t"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  <p:sp>
        <p:nvSpPr>
          <p:cNvPr id="258" name="Straight Connector 22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9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 - Right Content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traight Connector 29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9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ctangle 17"/>
          <p:cNvSpPr/>
          <p:nvPr/>
        </p:nvSpPr>
        <p:spPr>
          <a:xfrm>
            <a:off x="-67734" y="-76200"/>
            <a:ext cx="9296401" cy="5219700"/>
          </a:xfrm>
          <a:prstGeom prst="rect">
            <a:avLst/>
          </a:prstGeom>
          <a:gradFill>
            <a:gsLst>
              <a:gs pos="10000">
                <a:srgbClr val="2C282C"/>
              </a:gs>
              <a:gs pos="100000">
                <a:srgbClr val="49494D">
                  <a:alpha val="9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Title Text"/>
          <p:cNvSpPr txBox="1">
            <a:spLocks noGrp="1"/>
          </p:cNvSpPr>
          <p:nvPr>
            <p:ph type="title"/>
          </p:nvPr>
        </p:nvSpPr>
        <p:spPr>
          <a:xfrm>
            <a:off x="4062133" y="771549"/>
            <a:ext cx="4542315" cy="360041"/>
          </a:xfrm>
          <a:prstGeom prst="rect">
            <a:avLst/>
          </a:prstGeom>
        </p:spPr>
        <p:txBody>
          <a:bodyPr/>
          <a:lstStyle>
            <a:lvl1pPr>
              <a:defRPr spc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2133" y="1851591"/>
            <a:ext cx="4542315" cy="2751909"/>
          </a:xfrm>
          <a:prstGeom prst="rect">
            <a:avLst/>
          </a:prstGeom>
        </p:spPr>
        <p:txBody>
          <a:bodyPr anchor="t"/>
          <a:lstStyle>
            <a:lvl1pPr>
              <a:defRPr sz="1400">
                <a:solidFill>
                  <a:schemeClr val="accent5"/>
                </a:solidFill>
              </a:defRPr>
            </a:lvl1pPr>
            <a:lvl2pPr>
              <a:defRPr sz="1400">
                <a:solidFill>
                  <a:schemeClr val="accent5"/>
                </a:solidFill>
              </a:defRPr>
            </a:lvl2pPr>
            <a:lvl3pPr marL="1200150" indent="-285750">
              <a:defRPr sz="1400">
                <a:solidFill>
                  <a:schemeClr val="accent5"/>
                </a:solidFill>
              </a:defRPr>
            </a:lvl3pPr>
            <a:lvl4pPr marL="1600200" indent="-228600">
              <a:defRPr sz="1400">
                <a:solidFill>
                  <a:schemeClr val="accent5"/>
                </a:solidFill>
              </a:defRPr>
            </a:lvl4pPr>
            <a:lvl5pPr marL="2057400" indent="-228600">
              <a:defRPr sz="14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Picture Placeholder 7"/>
          <p:cNvSpPr>
            <a:spLocks noGrp="1"/>
          </p:cNvSpPr>
          <p:nvPr>
            <p:ph type="pic" sz="half" idx="13"/>
          </p:nvPr>
        </p:nvSpPr>
        <p:spPr>
          <a:xfrm>
            <a:off x="542901" y="771548"/>
            <a:ext cx="2976331" cy="38319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62133" y="1131590"/>
            <a:ext cx="4542315" cy="281139"/>
          </a:xfrm>
          <a:prstGeom prst="rect">
            <a:avLst/>
          </a:prstGeom>
        </p:spPr>
        <p:txBody>
          <a:bodyPr/>
          <a:lstStyle/>
          <a:p>
            <a:pPr>
              <a:defRPr spc="-100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275" name="Footer Placeholder 9"/>
          <p:cNvSpPr txBox="1"/>
          <p:nvPr/>
        </p:nvSpPr>
        <p:spPr>
          <a:xfrm>
            <a:off x="8256158" y="227336"/>
            <a:ext cx="36356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Page</a:t>
            </a:r>
          </a:p>
        </p:txBody>
      </p:sp>
      <p:sp>
        <p:nvSpPr>
          <p:cNvPr id="276" name="Straight Connector 16"/>
          <p:cNvSpPr/>
          <p:nvPr/>
        </p:nvSpPr>
        <p:spPr>
          <a:xfrm>
            <a:off x="8696425" y="218837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7" name="Straight Connector 21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8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- Black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 24"/>
          <p:cNvSpPr/>
          <p:nvPr/>
        </p:nvSpPr>
        <p:spPr>
          <a:xfrm>
            <a:off x="-68095" y="-107533"/>
            <a:ext cx="9297459" cy="5251033"/>
          </a:xfrm>
          <a:prstGeom prst="rect">
            <a:avLst/>
          </a:prstGeom>
          <a:gradFill>
            <a:gsLst>
              <a:gs pos="10000">
                <a:srgbClr val="2C282C">
                  <a:alpha val="90000"/>
                </a:srgbClr>
              </a:gs>
              <a:gs pos="100000">
                <a:srgbClr val="49494D">
                  <a:alpha val="9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23999" y="1760162"/>
            <a:ext cx="2987938" cy="792000"/>
          </a:xfrm>
          <a:prstGeom prst="rect">
            <a:avLst/>
          </a:prstGeom>
        </p:spPr>
        <p:txBody>
          <a:bodyPr/>
          <a:lstStyle>
            <a:lvl1pPr>
              <a:defRPr sz="2400" spc="0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23999" y="2682792"/>
            <a:ext cx="2987938" cy="866807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"/>
              </a:spcBef>
              <a:defRPr sz="1000">
                <a:solidFill>
                  <a:schemeClr val="accent5"/>
                </a:solidFill>
              </a:defRPr>
            </a:lvl1pPr>
            <a:lvl2pPr>
              <a:spcBef>
                <a:spcPts val="200"/>
              </a:spcBef>
              <a:defRPr sz="1000">
                <a:solidFill>
                  <a:schemeClr val="accent5"/>
                </a:solidFill>
              </a:defRPr>
            </a:lvl2pPr>
            <a:lvl3pPr marL="1009650" indent="-95250">
              <a:spcBef>
                <a:spcPts val="200"/>
              </a:spcBef>
              <a:defRPr sz="1000">
                <a:solidFill>
                  <a:schemeClr val="accent5"/>
                </a:solidFill>
              </a:defRPr>
            </a:lvl3pPr>
            <a:lvl4pPr marL="1485900" indent="-114300">
              <a:spcBef>
                <a:spcPts val="200"/>
              </a:spcBef>
              <a:defRPr sz="1000">
                <a:solidFill>
                  <a:schemeClr val="accent5"/>
                </a:solidFill>
              </a:defRPr>
            </a:lvl4pPr>
            <a:lvl5pPr marL="1943100" indent="-114300">
              <a:spcBef>
                <a:spcPts val="200"/>
              </a:spcBef>
              <a:defRPr sz="10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2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traight Connector 28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2C282C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- Blu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249" t="558" r="415" b="714"/>
          <a:stretch>
            <a:fillRect/>
          </a:stretch>
        </p:blipFill>
        <p:spPr>
          <a:xfrm>
            <a:off x="-17870" y="-59269"/>
            <a:ext cx="9239689" cy="5202768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ectangle 7"/>
          <p:cNvSpPr/>
          <p:nvPr/>
        </p:nvSpPr>
        <p:spPr>
          <a:xfrm>
            <a:off x="-67734" y="-84667"/>
            <a:ext cx="9304867" cy="5228167"/>
          </a:xfrm>
          <a:prstGeom prst="rect">
            <a:avLst/>
          </a:prstGeom>
          <a:gradFill>
            <a:gsLst>
              <a:gs pos="20000">
                <a:srgbClr val="007BBE"/>
              </a:gs>
              <a:gs pos="99000">
                <a:srgbClr val="008CB5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223999" y="1760162"/>
            <a:ext cx="2987938" cy="792000"/>
          </a:xfrm>
          <a:prstGeom prst="rect">
            <a:avLst/>
          </a:prstGeom>
        </p:spPr>
        <p:txBody>
          <a:bodyPr/>
          <a:lstStyle>
            <a:lvl1pPr>
              <a:defRPr sz="2400" spc="0">
                <a:solidFill>
                  <a:schemeClr val="accent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23999" y="2682792"/>
            <a:ext cx="2987938" cy="866807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"/>
              </a:spcBef>
              <a:defRPr sz="1000">
                <a:solidFill>
                  <a:schemeClr val="accent5"/>
                </a:solidFill>
              </a:defRPr>
            </a:lvl1pPr>
            <a:lvl2pPr>
              <a:spcBef>
                <a:spcPts val="200"/>
              </a:spcBef>
              <a:defRPr sz="1000">
                <a:solidFill>
                  <a:schemeClr val="accent5"/>
                </a:solidFill>
              </a:defRPr>
            </a:lvl2pPr>
            <a:lvl3pPr marL="1009650" indent="-95250">
              <a:spcBef>
                <a:spcPts val="200"/>
              </a:spcBef>
              <a:defRPr sz="1000">
                <a:solidFill>
                  <a:schemeClr val="accent5"/>
                </a:solidFill>
              </a:defRPr>
            </a:lvl3pPr>
            <a:lvl4pPr marL="1485900" indent="-114300">
              <a:spcBef>
                <a:spcPts val="200"/>
              </a:spcBef>
              <a:defRPr sz="1000">
                <a:solidFill>
                  <a:schemeClr val="accent5"/>
                </a:solidFill>
              </a:defRPr>
            </a:lvl4pPr>
            <a:lvl5pPr marL="1943100" indent="-114300">
              <a:spcBef>
                <a:spcPts val="200"/>
              </a:spcBef>
              <a:defRPr sz="10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28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51" y="4803912"/>
            <a:ext cx="745381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2C282C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88451" y="1540304"/>
            <a:ext cx="3815998" cy="3063196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  <a:lvl2pPr>
              <a:defRPr sz="1400"/>
            </a:lvl2pPr>
            <a:lvl3pPr marL="1143000" indent="-228600">
              <a:defRPr sz="1400"/>
            </a:lvl3pPr>
            <a:lvl4pPr marL="1600200" indent="-228600">
              <a:defRPr sz="1400"/>
            </a:lvl4pPr>
            <a:lvl5pPr marL="2057400" indent="-228600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1535801"/>
            <a:ext cx="2448001" cy="3063196"/>
          </a:xfrm>
          <a:prstGeom prst="rect">
            <a:avLst/>
          </a:prstGeom>
        </p:spPr>
        <p:txBody>
          <a:bodyPr anchor="t"/>
          <a:lstStyle>
            <a:lvl1pPr>
              <a:defRPr sz="1400"/>
            </a:lvl1pPr>
            <a:lvl2pPr>
              <a:defRPr sz="1400"/>
            </a:lvl2pPr>
            <a:lvl3pPr marL="1143000" indent="-228600">
              <a:defRPr sz="1400"/>
            </a:lvl3pPr>
            <a:lvl4pPr marL="1600200" indent="-228600">
              <a:defRPr sz="1400"/>
            </a:lvl4pPr>
            <a:lvl5pPr marL="2057400" indent="-228600"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47999" y="1540304"/>
            <a:ext cx="2448001" cy="3063196"/>
          </a:xfrm>
          <a:prstGeom prst="rect">
            <a:avLst/>
          </a:prstGeom>
        </p:spPr>
        <p:txBody>
          <a:bodyPr anchor="t"/>
          <a:lstStyle/>
          <a:p>
            <a:pPr>
              <a:defRPr sz="1400" spc="-100"/>
            </a:pPr>
            <a:endParaRPr/>
          </a:p>
        </p:txBody>
      </p:sp>
      <p:sp>
        <p:nvSpPr>
          <p:cNvPr id="7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49823" y="1535801"/>
            <a:ext cx="2448001" cy="3067699"/>
          </a:xfrm>
          <a:prstGeom prst="rect">
            <a:avLst/>
          </a:prstGeom>
        </p:spPr>
        <p:txBody>
          <a:bodyPr anchor="t"/>
          <a:lstStyle/>
          <a:p>
            <a:pPr>
              <a:defRPr sz="1400" spc="-100"/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traight Connector 5"/>
          <p:cNvSpPr/>
          <p:nvPr/>
        </p:nvSpPr>
        <p:spPr>
          <a:xfrm>
            <a:off x="1007583" y="2930885"/>
            <a:ext cx="713649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Straight Connector 6"/>
          <p:cNvSpPr/>
          <p:nvPr/>
        </p:nvSpPr>
        <p:spPr>
          <a:xfrm flipH="1">
            <a:off x="1011231" y="1850889"/>
            <a:ext cx="1" cy="1079996"/>
          </a:xfrm>
          <a:prstGeom prst="line">
            <a:avLst/>
          </a:prstGeom>
          <a:ln w="6350">
            <a:solidFill>
              <a:srgbClr val="BFBFBF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Oval 7"/>
          <p:cNvSpPr/>
          <p:nvPr/>
        </p:nvSpPr>
        <p:spPr>
          <a:xfrm>
            <a:off x="921232" y="2838285"/>
            <a:ext cx="180001" cy="18000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7" name="Straight Connector 8"/>
          <p:cNvSpPr/>
          <p:nvPr/>
        </p:nvSpPr>
        <p:spPr>
          <a:xfrm>
            <a:off x="8144074" y="2933365"/>
            <a:ext cx="1" cy="1079994"/>
          </a:xfrm>
          <a:prstGeom prst="line">
            <a:avLst/>
          </a:prstGeom>
          <a:ln w="6350">
            <a:solidFill>
              <a:srgbClr val="BFBFBF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Oval 9"/>
          <p:cNvSpPr/>
          <p:nvPr/>
        </p:nvSpPr>
        <p:spPr>
          <a:xfrm>
            <a:off x="8054074" y="2843365"/>
            <a:ext cx="180001" cy="180001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99" name="Straight Connector 10"/>
          <p:cNvSpPr/>
          <p:nvPr/>
        </p:nvSpPr>
        <p:spPr>
          <a:xfrm>
            <a:off x="3509871" y="1850889"/>
            <a:ext cx="1" cy="1079996"/>
          </a:xfrm>
          <a:prstGeom prst="line">
            <a:avLst/>
          </a:prstGeom>
          <a:ln w="6350">
            <a:solidFill>
              <a:srgbClr val="BFBFBF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Oval 11"/>
          <p:cNvSpPr/>
          <p:nvPr/>
        </p:nvSpPr>
        <p:spPr>
          <a:xfrm>
            <a:off x="3455872" y="2876885"/>
            <a:ext cx="108001" cy="108001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01" name="Straight Connector 12"/>
          <p:cNvSpPr/>
          <p:nvPr/>
        </p:nvSpPr>
        <p:spPr>
          <a:xfrm flipH="1">
            <a:off x="1866577" y="2933366"/>
            <a:ext cx="1" cy="1079996"/>
          </a:xfrm>
          <a:prstGeom prst="line">
            <a:avLst/>
          </a:prstGeom>
          <a:ln w="6350">
            <a:solidFill>
              <a:srgbClr val="BFBFBF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Oval 13"/>
          <p:cNvSpPr/>
          <p:nvPr/>
        </p:nvSpPr>
        <p:spPr>
          <a:xfrm>
            <a:off x="1812576" y="2879363"/>
            <a:ext cx="108001" cy="108001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03" name="Straight Connector 14"/>
          <p:cNvSpPr/>
          <p:nvPr/>
        </p:nvSpPr>
        <p:spPr>
          <a:xfrm>
            <a:off x="4391959" y="2933366"/>
            <a:ext cx="1" cy="1079996"/>
          </a:xfrm>
          <a:prstGeom prst="line">
            <a:avLst/>
          </a:prstGeom>
          <a:ln w="6350">
            <a:solidFill>
              <a:srgbClr val="BFBFBF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Oval 15"/>
          <p:cNvSpPr/>
          <p:nvPr/>
        </p:nvSpPr>
        <p:spPr>
          <a:xfrm>
            <a:off x="4337960" y="2879363"/>
            <a:ext cx="108001" cy="108001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6012160" y="1850889"/>
            <a:ext cx="1" cy="1079996"/>
          </a:xfrm>
          <a:prstGeom prst="line">
            <a:avLst/>
          </a:prstGeom>
          <a:ln w="6350">
            <a:solidFill>
              <a:srgbClr val="BFBFBF"/>
            </a:solidFill>
            <a:prstDash val="lg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Oval 17"/>
          <p:cNvSpPr/>
          <p:nvPr/>
        </p:nvSpPr>
        <p:spPr>
          <a:xfrm>
            <a:off x="5958159" y="2876885"/>
            <a:ext cx="108001" cy="108001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1583" y="2138891"/>
            <a:ext cx="1440000" cy="5040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100"/>
              </a:spcBef>
              <a:defRPr sz="800"/>
            </a:lvl1pPr>
            <a:lvl2pPr>
              <a:spcBef>
                <a:spcPts val="100"/>
              </a:spcBef>
              <a:defRPr sz="800"/>
            </a:lvl2pPr>
            <a:lvl3pPr marL="1045028" indent="-130628">
              <a:spcBef>
                <a:spcPts val="100"/>
              </a:spcBef>
              <a:defRPr sz="800"/>
            </a:lvl3pPr>
            <a:lvl4pPr marL="1502228" indent="-130628">
              <a:spcBef>
                <a:spcPts val="100"/>
              </a:spcBef>
              <a:defRPr sz="800"/>
            </a:lvl4pPr>
            <a:lvl5pPr marL="1959428" indent="-130628">
              <a:spcBef>
                <a:spcPts val="100"/>
              </a:spcBef>
              <a:defRPr sz="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1151583" y="1850892"/>
            <a:ext cx="1440000" cy="2880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09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500031" y="1850892"/>
            <a:ext cx="360001" cy="288001"/>
          </a:xfrm>
          <a:prstGeom prst="rect">
            <a:avLst/>
          </a:prstGeom>
        </p:spPr>
        <p:txBody>
          <a:bodyPr anchor="t"/>
          <a:lstStyle/>
          <a:p>
            <a:pPr algn="r">
              <a:spcBef>
                <a:spcPts val="200"/>
              </a:spcBef>
              <a:defRPr sz="1200" spc="-1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0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3653871" y="2139669"/>
            <a:ext cx="1440001" cy="5040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00"/>
              </a:spcBef>
              <a:defRPr sz="800" spc="-100"/>
            </a:pPr>
            <a:endParaRPr/>
          </a:p>
        </p:txBody>
      </p:sp>
      <p:sp>
        <p:nvSpPr>
          <p:cNvPr id="111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3653871" y="1851669"/>
            <a:ext cx="1440001" cy="2880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2" name="Text Placeholder 23"/>
          <p:cNvSpPr>
            <a:spLocks noGrp="1"/>
          </p:cNvSpPr>
          <p:nvPr>
            <p:ph type="body" sz="quarter" idx="17"/>
          </p:nvPr>
        </p:nvSpPr>
        <p:spPr>
          <a:xfrm>
            <a:off x="3002321" y="1851669"/>
            <a:ext cx="360001" cy="288001"/>
          </a:xfrm>
          <a:prstGeom prst="rect">
            <a:avLst/>
          </a:prstGeom>
        </p:spPr>
        <p:txBody>
          <a:bodyPr anchor="t"/>
          <a:lstStyle/>
          <a:p>
            <a:pPr algn="r">
              <a:spcBef>
                <a:spcPts val="200"/>
              </a:spcBef>
              <a:defRPr sz="1200" spc="-100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3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6156159" y="2137209"/>
            <a:ext cx="1440001" cy="5040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100"/>
              </a:spcBef>
              <a:defRPr sz="800" spc="-100"/>
            </a:pPr>
            <a:endParaRPr/>
          </a:p>
        </p:txBody>
      </p:sp>
      <p:sp>
        <p:nvSpPr>
          <p:cNvPr id="114" name="Text Placeholder 23"/>
          <p:cNvSpPr>
            <a:spLocks noGrp="1"/>
          </p:cNvSpPr>
          <p:nvPr>
            <p:ph type="body" sz="quarter" idx="19"/>
          </p:nvPr>
        </p:nvSpPr>
        <p:spPr>
          <a:xfrm>
            <a:off x="6156159" y="1849209"/>
            <a:ext cx="1440001" cy="2880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5" name="Text Placeholder 23"/>
          <p:cNvSpPr>
            <a:spLocks noGrp="1"/>
          </p:cNvSpPr>
          <p:nvPr>
            <p:ph type="body" sz="quarter" idx="20"/>
          </p:nvPr>
        </p:nvSpPr>
        <p:spPr>
          <a:xfrm>
            <a:off x="5508159" y="1851669"/>
            <a:ext cx="360001" cy="288001"/>
          </a:xfrm>
          <a:prstGeom prst="rect">
            <a:avLst/>
          </a:prstGeom>
        </p:spPr>
        <p:txBody>
          <a:bodyPr anchor="t"/>
          <a:lstStyle/>
          <a:p>
            <a:pPr algn="r">
              <a:spcBef>
                <a:spcPts val="200"/>
              </a:spcBef>
              <a:defRPr sz="1200" spc="-100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6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015871" y="3509359"/>
            <a:ext cx="1440001" cy="504000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100"/>
              </a:spcBef>
              <a:defRPr sz="800" spc="-100"/>
            </a:pPr>
            <a:endParaRPr/>
          </a:p>
        </p:txBody>
      </p:sp>
      <p:sp>
        <p:nvSpPr>
          <p:cNvPr id="117" name="Text Placeholder 23"/>
          <p:cNvSpPr>
            <a:spLocks noGrp="1"/>
          </p:cNvSpPr>
          <p:nvPr>
            <p:ph type="body" sz="quarter" idx="22"/>
          </p:nvPr>
        </p:nvSpPr>
        <p:spPr>
          <a:xfrm>
            <a:off x="2015871" y="3221359"/>
            <a:ext cx="1440001" cy="2880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8" name="Text Placeholder 23"/>
          <p:cNvSpPr>
            <a:spLocks noGrp="1"/>
          </p:cNvSpPr>
          <p:nvPr>
            <p:ph type="body" sz="quarter" idx="23"/>
          </p:nvPr>
        </p:nvSpPr>
        <p:spPr>
          <a:xfrm>
            <a:off x="1348087" y="3725359"/>
            <a:ext cx="360001" cy="288001"/>
          </a:xfrm>
          <a:prstGeom prst="rect">
            <a:avLst/>
          </a:prstGeom>
        </p:spPr>
        <p:txBody>
          <a:bodyPr anchor="b"/>
          <a:lstStyle/>
          <a:p>
            <a:pPr algn="r">
              <a:spcBef>
                <a:spcPts val="200"/>
              </a:spcBef>
              <a:defRPr sz="1200" spc="-100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19" name="Text Placeholder 23"/>
          <p:cNvSpPr>
            <a:spLocks noGrp="1"/>
          </p:cNvSpPr>
          <p:nvPr>
            <p:ph type="body" sz="quarter" idx="24"/>
          </p:nvPr>
        </p:nvSpPr>
        <p:spPr>
          <a:xfrm>
            <a:off x="4535959" y="3509359"/>
            <a:ext cx="1440001" cy="504000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100"/>
              </a:spcBef>
              <a:defRPr sz="800" spc="-100"/>
            </a:pPr>
            <a:endParaRPr/>
          </a:p>
        </p:txBody>
      </p:sp>
      <p:sp>
        <p:nvSpPr>
          <p:cNvPr id="120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4535959" y="3221359"/>
            <a:ext cx="1440001" cy="288001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21" name="Text Placeholder 23"/>
          <p:cNvSpPr>
            <a:spLocks noGrp="1"/>
          </p:cNvSpPr>
          <p:nvPr>
            <p:ph type="body" sz="quarter" idx="26"/>
          </p:nvPr>
        </p:nvSpPr>
        <p:spPr>
          <a:xfrm>
            <a:off x="3887959" y="3725359"/>
            <a:ext cx="360001" cy="288001"/>
          </a:xfrm>
          <a:prstGeom prst="rect">
            <a:avLst/>
          </a:prstGeom>
        </p:spPr>
        <p:txBody>
          <a:bodyPr anchor="b"/>
          <a:lstStyle/>
          <a:p>
            <a:pPr algn="r">
              <a:spcBef>
                <a:spcPts val="200"/>
              </a:spcBef>
              <a:defRPr sz="1200" spc="-100">
                <a:solidFill>
                  <a:schemeClr val="accent2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22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6560073" y="3511360"/>
            <a:ext cx="1440001" cy="504000"/>
          </a:xfrm>
          <a:prstGeom prst="rect">
            <a:avLst/>
          </a:prstGeom>
        </p:spPr>
        <p:txBody>
          <a:bodyPr anchor="b"/>
          <a:lstStyle/>
          <a:p>
            <a:pPr algn="r">
              <a:spcBef>
                <a:spcPts val="100"/>
              </a:spcBef>
              <a:defRPr sz="800" spc="-100"/>
            </a:pPr>
            <a:endParaRPr/>
          </a:p>
        </p:txBody>
      </p:sp>
      <p:sp>
        <p:nvSpPr>
          <p:cNvPr id="123" name="Text Placeholder 23"/>
          <p:cNvSpPr>
            <a:spLocks noGrp="1"/>
          </p:cNvSpPr>
          <p:nvPr>
            <p:ph type="body" sz="quarter" idx="28"/>
          </p:nvPr>
        </p:nvSpPr>
        <p:spPr>
          <a:xfrm>
            <a:off x="6560073" y="3223360"/>
            <a:ext cx="1440001" cy="288001"/>
          </a:xfrm>
          <a:prstGeom prst="rect">
            <a:avLst/>
          </a:prstGeom>
        </p:spPr>
        <p:txBody>
          <a:bodyPr anchor="t"/>
          <a:lstStyle/>
          <a:p>
            <a:pPr algn="r">
              <a:spcBef>
                <a:spcPts val="200"/>
              </a:spcBef>
              <a:defRPr sz="12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24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8288073" y="3719683"/>
            <a:ext cx="360001" cy="288001"/>
          </a:xfrm>
          <a:prstGeom prst="rect">
            <a:avLst/>
          </a:prstGeom>
        </p:spPr>
        <p:txBody>
          <a:bodyPr anchor="b"/>
          <a:lstStyle/>
          <a:p>
            <a:pPr>
              <a:spcBef>
                <a:spcPts val="200"/>
              </a:spcBef>
              <a:defRPr sz="1200" spc="-100">
                <a:solidFill>
                  <a:schemeClr val="accent1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Text Placeholder 6"/>
          <p:cNvSpPr>
            <a:spLocks noGrp="1"/>
          </p:cNvSpPr>
          <p:nvPr>
            <p:ph type="body" sz="quarter" idx="30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58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ur Columns w/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45608" y="1558537"/>
            <a:ext cx="1908000" cy="12290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4138" y="2823591"/>
            <a:ext cx="1908001" cy="217239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143000" indent="-228600"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600200" indent="-228600"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057400" indent="-228600"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597491" y="1558537"/>
            <a:ext cx="1907999" cy="12290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48744" y="1558537"/>
            <a:ext cx="1908000" cy="12290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696446" y="1558537"/>
            <a:ext cx="1906582" cy="12290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44138" y="3040830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44141" y="3370186"/>
            <a:ext cx="1908001" cy="1233314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2596021" y="2823591"/>
            <a:ext cx="1908001" cy="217239"/>
          </a:xfrm>
          <a:prstGeom prst="rect">
            <a:avLst/>
          </a:prstGeom>
        </p:spPr>
        <p:txBody>
          <a:bodyPr/>
          <a:lstStyle/>
          <a:p>
            <a:pPr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2596021" y="3040830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596023" y="3370186"/>
            <a:ext cx="1908001" cy="1233314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4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645628" y="2823591"/>
            <a:ext cx="1908001" cy="217239"/>
          </a:xfrm>
          <a:prstGeom prst="rect">
            <a:avLst/>
          </a:prstGeom>
        </p:spPr>
        <p:txBody>
          <a:bodyPr/>
          <a:lstStyle/>
          <a:p>
            <a:pPr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4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645628" y="3040830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6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4645631" y="3370186"/>
            <a:ext cx="1908001" cy="1233314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6696446" y="2823591"/>
            <a:ext cx="1908001" cy="217239"/>
          </a:xfrm>
          <a:prstGeom prst="rect">
            <a:avLst/>
          </a:prstGeom>
        </p:spPr>
        <p:txBody>
          <a:bodyPr/>
          <a:lstStyle/>
          <a:p>
            <a:pPr>
              <a:defRPr sz="1400" spc="0">
                <a:solidFill>
                  <a:srgbClr val="49494D"/>
                </a:solidFill>
                <a:latin typeface="Rockwell"/>
                <a:ea typeface="Rockwell"/>
                <a:cs typeface="Rockwell"/>
                <a:sym typeface="Rockwell"/>
              </a:defRPr>
            </a:pPr>
            <a:endParaRPr/>
          </a:p>
        </p:txBody>
      </p:sp>
      <p:sp>
        <p:nvSpPr>
          <p:cNvPr id="148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6696446" y="3040830"/>
            <a:ext cx="1908001" cy="18354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49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6696447" y="3370186"/>
            <a:ext cx="1908001" cy="1233314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00"/>
              </a:spcBef>
              <a:defRPr sz="1000" spc="-100"/>
            </a:pPr>
            <a:endParaRPr/>
          </a:p>
        </p:txBody>
      </p:sp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1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ooter Placeholder 9"/>
          <p:cNvSpPr txBox="1"/>
          <p:nvPr/>
        </p:nvSpPr>
        <p:spPr>
          <a:xfrm>
            <a:off x="8256158" y="227336"/>
            <a:ext cx="36356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700">
                <a:solidFill>
                  <a:srgbClr val="838587"/>
                </a:solidFill>
                <a:uFill>
                  <a:solidFill>
                    <a:schemeClr val="accent5"/>
                  </a:solidFill>
                </a:u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Page</a:t>
            </a:r>
          </a:p>
        </p:txBody>
      </p:sp>
      <p:sp>
        <p:nvSpPr>
          <p:cNvPr id="4" name="Straight Connector 27"/>
          <p:cNvSpPr/>
          <p:nvPr/>
        </p:nvSpPr>
        <p:spPr>
          <a:xfrm>
            <a:off x="8696425" y="218837"/>
            <a:ext cx="1" cy="144000"/>
          </a:xfrm>
          <a:prstGeom prst="line">
            <a:avLst/>
          </a:prstGeom>
          <a:ln w="12700">
            <a:solidFill>
              <a:srgbClr val="83858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Straight Connector 30"/>
          <p:cNvSpPr/>
          <p:nvPr/>
        </p:nvSpPr>
        <p:spPr>
          <a:xfrm>
            <a:off x="1104294" y="4855879"/>
            <a:ext cx="1" cy="144000"/>
          </a:xfrm>
          <a:prstGeom prst="line">
            <a:avLst/>
          </a:prstGeom>
          <a:ln w="12700">
            <a:solidFill>
              <a:srgbClr val="838587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Picture 11" descr="Picture 11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46652" y="4803912"/>
            <a:ext cx="745378" cy="2320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67448" y="220985"/>
            <a:ext cx="139803" cy="139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900">
                <a:solidFill>
                  <a:srgbClr val="80808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hf sldNum="0"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-60" baseline="0">
          <a:ln>
            <a:noFill/>
          </a:ln>
          <a:solidFill>
            <a:srgbClr val="49494D"/>
          </a:solidFill>
          <a:uFillTx/>
          <a:latin typeface="Rockwell"/>
          <a:ea typeface="Rockwell"/>
          <a:cs typeface="Rockwell"/>
          <a:sym typeface="Rockwel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457200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175657" marR="0" indent="-261257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632857" marR="0" indent="-261257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–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090057" marR="0" indent="-261257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»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468879" marR="0" indent="-182879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2926079" marR="0" indent="-182879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383279" marR="0" indent="-182879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3840479" marR="0" indent="-182879" algn="l" defTabSz="457200" rtl="0" latinLnBrk="0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-60" baseline="0">
          <a:ln>
            <a:noFill/>
          </a:ln>
          <a:solidFill>
            <a:srgbClr val="838587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basepath/version/path" TargetMode="External"/><Relationship Id="rId3" Type="http://schemas.openxmlformats.org/officeDocument/2006/relationships/hyperlink" Target="http://hosts/version/pat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OpenAPI</a:t>
            </a:r>
            <a:r>
              <a:rPr lang="en-US" dirty="0" smtClean="0"/>
              <a:t> 3.0 </a:t>
            </a:r>
            <a:endParaRPr dirty="0"/>
          </a:p>
        </p:txBody>
      </p:sp>
      <p:sp>
        <p:nvSpPr>
          <p:cNvPr id="289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Certification Training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1" animBg="1" advAuto="0"/>
      <p:bldP spid="289" grpId="2" build="p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What is an AP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</a:t>
            </a:r>
            <a:r>
              <a:rPr lang="en-US" dirty="0" smtClean="0"/>
              <a:t>Service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33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338" name="Interface"/>
          <p:cNvSpPr/>
          <p:nvPr/>
        </p:nvSpPr>
        <p:spPr>
          <a:xfrm>
            <a:off x="757655" y="1873206"/>
            <a:ext cx="2172261" cy="229953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800" dirty="0"/>
              <a:t>Interface</a:t>
            </a:r>
          </a:p>
        </p:txBody>
      </p:sp>
      <p:sp>
        <p:nvSpPr>
          <p:cNvPr id="339" name="Logic"/>
          <p:cNvSpPr/>
          <p:nvPr/>
        </p:nvSpPr>
        <p:spPr>
          <a:xfrm>
            <a:off x="3180346" y="1873206"/>
            <a:ext cx="2323095" cy="229953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Logic</a:t>
            </a:r>
          </a:p>
        </p:txBody>
      </p:sp>
      <p:sp>
        <p:nvSpPr>
          <p:cNvPr id="340" name="Data"/>
          <p:cNvSpPr/>
          <p:nvPr/>
        </p:nvSpPr>
        <p:spPr>
          <a:xfrm>
            <a:off x="5753871" y="1873206"/>
            <a:ext cx="2323094" cy="229953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</a:t>
            </a:r>
          </a:p>
        </p:txBody>
      </p:sp>
      <p:sp>
        <p:nvSpPr>
          <p:cNvPr id="341" name="Rectangle"/>
          <p:cNvSpPr/>
          <p:nvPr/>
        </p:nvSpPr>
        <p:spPr>
          <a:xfrm>
            <a:off x="678221" y="1763076"/>
            <a:ext cx="7532008" cy="265778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externalDoc Object</a:t>
            </a:r>
          </a:p>
        </p:txBody>
      </p:sp>
      <p:sp>
        <p:nvSpPr>
          <p:cNvPr id="5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Provide an external documentation location for detail above and beyond the swagger documentation.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6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externalDoc Object Example</a:t>
            </a:r>
          </a:p>
        </p:txBody>
      </p:sp>
      <p:sp>
        <p:nvSpPr>
          <p:cNvPr id="56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42" y="2401746"/>
            <a:ext cx="5632399" cy="6771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" name="ExternalDoc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Swagger Tooling</a:t>
            </a:r>
            <a:endParaRPr dirty="0"/>
          </a:p>
        </p:txBody>
      </p:sp>
      <p:sp>
        <p:nvSpPr>
          <p:cNvPr id="558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40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Swagger Tooling</a:t>
            </a:r>
            <a:endParaRPr dirty="0"/>
          </a:p>
        </p:txBody>
      </p:sp>
      <p:sp>
        <p:nvSpPr>
          <p:cNvPr id="5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Inspector, Editor, UI, </a:t>
            </a:r>
            <a:r>
              <a:rPr lang="en-US" dirty="0" err="1" smtClean="0"/>
              <a:t>SwaggerHub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3" y="1412728"/>
            <a:ext cx="3423869" cy="2219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28" y="1412728"/>
            <a:ext cx="3513088" cy="2277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29" y="2284538"/>
            <a:ext cx="3284489" cy="2129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58" y="2659795"/>
            <a:ext cx="3593877" cy="24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8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Swagger Tools</a:t>
            </a:r>
            <a:endParaRPr dirty="0"/>
          </a:p>
        </p:txBody>
      </p:sp>
      <p:sp>
        <p:nvSpPr>
          <p:cNvPr id="58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8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Inspector </a:t>
            </a:r>
            <a:r>
              <a:rPr lang="mr-IN" dirty="0" smtClean="0"/>
              <a:t>–</a:t>
            </a:r>
            <a:r>
              <a:rPr lang="en-US" dirty="0" smtClean="0"/>
              <a:t> API Testing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Editor </a:t>
            </a:r>
            <a:r>
              <a:rPr lang="mr-IN" dirty="0" smtClean="0"/>
              <a:t>–</a:t>
            </a:r>
            <a:r>
              <a:rPr lang="en-US" dirty="0" smtClean="0"/>
              <a:t> OAS / Swagger Editor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UI </a:t>
            </a:r>
            <a:r>
              <a:rPr lang="mr-IN" dirty="0" smtClean="0"/>
              <a:t>–</a:t>
            </a:r>
            <a:r>
              <a:rPr lang="en-US" dirty="0" smtClean="0"/>
              <a:t> OAS / Swagger Visualizer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 smtClean="0"/>
              <a:t>SwaggerHub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OAS/Swagger Collaboration Platform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6326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81" name="Title 1"/>
          <p:cNvSpPr txBox="1">
            <a:spLocks noGrp="1"/>
          </p:cNvSpPr>
          <p:nvPr>
            <p:ph type="title"/>
          </p:nvPr>
        </p:nvSpPr>
        <p:spPr>
          <a:xfrm>
            <a:off x="527976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Other Swagger Tools</a:t>
            </a:r>
            <a:endParaRPr dirty="0"/>
          </a:p>
        </p:txBody>
      </p:sp>
      <p:sp>
        <p:nvSpPr>
          <p:cNvPr id="58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8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Swagger </a:t>
            </a:r>
            <a:r>
              <a:rPr lang="en-US" dirty="0" err="1" smtClean="0"/>
              <a:t>Codegen</a:t>
            </a:r>
            <a:r>
              <a:rPr lang="en-US" dirty="0" smtClean="0"/>
              <a:t> - Client Stubs / Server Skeletons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Swagger Core </a:t>
            </a:r>
            <a:r>
              <a:rPr lang="mr-IN" dirty="0" smtClean="0"/>
              <a:t>–</a:t>
            </a:r>
            <a:r>
              <a:rPr lang="en-US" dirty="0" smtClean="0"/>
              <a:t> Java Annotations -&gt; OAS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Third-party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879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54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Tools</a:t>
            </a:r>
            <a:endParaRPr dirty="0"/>
          </a:p>
        </p:txBody>
      </p:sp>
      <p:sp>
        <p:nvSpPr>
          <p:cNvPr id="355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56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70000" lnSpcReduction="20000"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Swagger Core </a:t>
            </a:r>
            <a:r>
              <a:rPr lang="mr-IN" dirty="0" smtClean="0"/>
              <a:t>–</a:t>
            </a:r>
            <a:r>
              <a:rPr lang="en-US" dirty="0" smtClean="0"/>
              <a:t> Java annotations to generate Swagger documents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Swagger UI </a:t>
            </a:r>
            <a:r>
              <a:rPr lang="mr-IN" dirty="0" smtClean="0"/>
              <a:t>–</a:t>
            </a:r>
            <a:r>
              <a:rPr lang="en-US" dirty="0" smtClean="0"/>
              <a:t> UI that can render Swagger documents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Swagger Editor </a:t>
            </a:r>
            <a:r>
              <a:rPr lang="mr-IN" dirty="0" smtClean="0"/>
              <a:t>–</a:t>
            </a:r>
            <a:r>
              <a:rPr lang="en-US" dirty="0" smtClean="0"/>
              <a:t> Editor for creating / viewing / editing Swagger documents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Swagger </a:t>
            </a:r>
            <a:r>
              <a:rPr lang="en-US" dirty="0" err="1" smtClean="0"/>
              <a:t>Codegen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Client / Server generation tools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 smtClean="0"/>
              <a:t>SwaggerHub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SaaS Swagger Collaboration Platform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 smtClean="0"/>
              <a:t>Smartbear</a:t>
            </a:r>
            <a:r>
              <a:rPr lang="en-US" dirty="0" smtClean="0"/>
              <a:t> </a:t>
            </a:r>
            <a:r>
              <a:rPr lang="en-US" dirty="0" err="1" smtClean="0"/>
              <a:t>SoapUI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REST API testing leveraging Swagger documents</a:t>
            </a:r>
          </a:p>
        </p:txBody>
      </p:sp>
    </p:spTree>
    <p:extLst>
      <p:ext uri="{BB962C8B-B14F-4D97-AF65-F5344CB8AC3E}">
        <p14:creationId xmlns:p14="http://schemas.microsoft.com/office/powerpoint/2010/main" val="1444165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678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Subtitle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" presetID="9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1" animBg="1" advAuto="0"/>
      <p:bldP spid="678" grpId="2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44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Interface examples</a:t>
            </a:r>
          </a:p>
        </p:txBody>
      </p:sp>
      <p:sp>
        <p:nvSpPr>
          <p:cNvPr id="345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46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20000"/>
          </a:bodyPr>
          <a:lstStyle/>
          <a:p>
            <a:pPr marL="254000" indent="-254000" defTabSz="330200">
              <a:spcBef>
                <a:spcPts val="2300"/>
              </a:spcBef>
              <a:buSzPct val="75000"/>
              <a:buChar char="•"/>
              <a:defRPr sz="216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standardized definition of what functionality is available</a:t>
            </a:r>
          </a:p>
          <a:p>
            <a:pPr marL="254000" indent="-254000" defTabSz="330200">
              <a:spcBef>
                <a:spcPts val="2300"/>
              </a:spcBef>
              <a:buSzPct val="75000"/>
              <a:buChar char="•"/>
              <a:defRPr sz="216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WSDL/XSD</a:t>
            </a:r>
          </a:p>
          <a:p>
            <a:pPr marL="254000" indent="-254000" defTabSz="330200">
              <a:spcBef>
                <a:spcPts val="2300"/>
              </a:spcBef>
              <a:buSzPct val="75000"/>
              <a:buChar char="•"/>
              <a:defRPr sz="216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IDL</a:t>
            </a:r>
          </a:p>
          <a:p>
            <a:pPr marL="254000" indent="-254000" defTabSz="330200">
              <a:spcBef>
                <a:spcPts val="2300"/>
              </a:spcBef>
              <a:buSzPct val="75000"/>
              <a:buChar char="•"/>
              <a:defRPr sz="216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WADL</a:t>
            </a:r>
          </a:p>
          <a:p>
            <a:pPr marL="254000" indent="-254000" defTabSz="330200">
              <a:spcBef>
                <a:spcPts val="2300"/>
              </a:spcBef>
              <a:buSzPct val="75000"/>
              <a:buChar char="•"/>
              <a:defRPr sz="216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RAML</a:t>
            </a:r>
          </a:p>
          <a:p>
            <a:pPr marL="254000" indent="-254000" defTabSz="330200">
              <a:spcBef>
                <a:spcPts val="2300"/>
              </a:spcBef>
              <a:buSzPct val="75000"/>
              <a:buChar char="•"/>
              <a:defRPr sz="208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OpenAPI/JSON Schema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4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Logic</a:t>
            </a:r>
          </a:p>
        </p:txBody>
      </p:sp>
      <p:sp>
        <p:nvSpPr>
          <p:cNvPr id="35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51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up to you, pick your poison :-)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OpenAPI supports numerous generated servers and clients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JAX-RS, Python, PHP etc.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OpenAPI/JSON Schema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54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Data</a:t>
            </a:r>
          </a:p>
        </p:txBody>
      </p:sp>
      <p:sp>
        <p:nvSpPr>
          <p:cNvPr id="355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56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data can be stored in SQL, NoSQL, Object Stores etc.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most challenging piece of API design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leverage data standards such as JSON Schema, XML Schema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ooter Placeholder 9"/>
          <p:cNvSpPr txBox="1"/>
          <p:nvPr/>
        </p:nvSpPr>
        <p:spPr>
          <a:xfrm>
            <a:off x="1104293" y="4798020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chemeClr val="accent5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endParaRPr dirty="0"/>
          </a:p>
        </p:txBody>
      </p:sp>
      <p:sp>
        <p:nvSpPr>
          <p:cNvPr id="35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Primer</a:t>
            </a:r>
          </a:p>
        </p:txBody>
      </p:sp>
      <p:sp>
        <p:nvSpPr>
          <p:cNvPr id="360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Let's discuss the fundamentals</a:t>
            </a:r>
          </a:p>
        </p:txBody>
      </p:sp>
      <p:sp>
        <p:nvSpPr>
          <p:cNvPr id="361" name="Text Placeholder 4"/>
          <p:cNvSpPr txBox="1"/>
          <p:nvPr/>
        </p:nvSpPr>
        <p:spPr>
          <a:xfrm>
            <a:off x="0" y="2106613"/>
            <a:ext cx="504825" cy="5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300"/>
              </a:spcBef>
              <a:defRPr sz="1400" spc="-100">
                <a:solidFill>
                  <a:srgbClr val="49494D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0396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6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HTTP, URI, HTML</a:t>
            </a:r>
          </a:p>
        </p:txBody>
      </p:sp>
      <p:sp>
        <p:nvSpPr>
          <p:cNvPr id="37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71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HTTP: Verbs, Headers, Status Codes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URI: URL, query parameters, path parameters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HTML: Links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HTTP Verbs</a:t>
            </a:r>
          </a:p>
        </p:txBody>
      </p:sp>
      <p:sp>
        <p:nvSpPr>
          <p:cNvPr id="375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76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93700" indent="-393700" defTabSz="511809">
              <a:lnSpc>
                <a:spcPct val="60000"/>
              </a:lnSpc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GET - idempotent, access current resource state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(READ)</a:t>
            </a:r>
          </a:p>
          <a:p>
            <a:pPr marL="393700" indent="-393700" defTabSz="511809">
              <a:lnSpc>
                <a:spcPct val="60000"/>
              </a:lnSpc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POST - create instance resource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(CREATE)</a:t>
            </a:r>
          </a:p>
          <a:p>
            <a:pPr marL="393700" indent="-393700" defTabSz="511809">
              <a:lnSpc>
                <a:spcPct val="60000"/>
              </a:lnSpc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PUT - create resource if it doesn’t exist, otherwise update entire state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(CREATE/UPDATE)</a:t>
            </a:r>
          </a:p>
          <a:p>
            <a:pPr marL="393700" indent="-393700" defTabSz="511809">
              <a:lnSpc>
                <a:spcPct val="60000"/>
              </a:lnSpc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PATCH - update portion of resource state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(SELECTIVE UPDATE)</a:t>
            </a:r>
          </a:p>
          <a:p>
            <a:pPr marL="393700" indent="-393700" defTabSz="511809">
              <a:lnSpc>
                <a:spcPct val="60000"/>
              </a:lnSpc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DELETE - delete resource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(DELETE)</a:t>
            </a:r>
          </a:p>
          <a:p>
            <a:pPr marL="393700" indent="-393700" defTabSz="511809">
              <a:lnSpc>
                <a:spcPct val="60000"/>
              </a:lnSpc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OPTIONS - provide details of resource supported methods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 (WHAT DO YOU DO?)</a:t>
            </a:r>
          </a:p>
          <a:p>
            <a:pPr marL="393700" indent="-393700" defTabSz="511809">
              <a:spcBef>
                <a:spcPts val="2400"/>
              </a:spcBef>
              <a:buSzPct val="75000"/>
              <a:buChar char="•"/>
              <a:defRPr sz="1488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HEAD - same as GET with no body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(JUST CHECKING YOU ARE RUNNING)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7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HTTP Headers</a:t>
            </a:r>
          </a:p>
        </p:txBody>
      </p:sp>
      <p:sp>
        <p:nvSpPr>
          <p:cNvPr id="38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81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Standard headers defined by w3c</a:t>
            </a:r>
          </a:p>
          <a:p>
            <a:pPr marL="1270000" lvl="1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https://</a:t>
            </a:r>
            <a:r>
              <a:rPr dirty="0" smtClean="0"/>
              <a:t>www.w3.org/Protocols/rfc2616/rfc2616-sec14.html</a:t>
            </a:r>
            <a:endParaRPr lang="en-US" dirty="0"/>
          </a:p>
          <a:p>
            <a:pPr marL="635000" lvl="1" indent="0" defTabSz="825500">
              <a:spcBef>
                <a:spcPts val="2400"/>
              </a:spcBef>
              <a:buSzPct val="75000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Authorization : Bearer dh142381htp10231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84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HTTP Status Codes</a:t>
            </a:r>
          </a:p>
        </p:txBody>
      </p:sp>
      <p:sp>
        <p:nvSpPr>
          <p:cNvPr id="385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86" name="Content Placeholder 4"/>
          <p:cNvSpPr txBox="1"/>
          <p:nvPr/>
        </p:nvSpPr>
        <p:spPr>
          <a:xfrm>
            <a:off x="541216" y="1560371"/>
            <a:ext cx="8061568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8450" indent="-298450" defTabSz="387984">
              <a:spcBef>
                <a:spcPts val="1100"/>
              </a:spcBef>
              <a:buSzPct val="75000"/>
              <a:buChar char="•"/>
              <a:defRPr sz="225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1XX - Informational, 100 Continue</a:t>
            </a:r>
          </a:p>
          <a:p>
            <a:pPr marL="298450" indent="-298450" defTabSz="387984">
              <a:spcBef>
                <a:spcPts val="1100"/>
              </a:spcBef>
              <a:buSzPct val="75000"/>
              <a:buChar char="•"/>
              <a:defRPr sz="225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2XX - Client Success, 200 OK, 201 Created, 204 No Content</a:t>
            </a:r>
          </a:p>
          <a:p>
            <a:pPr marL="298450" indent="-298450" defTabSz="387984">
              <a:spcBef>
                <a:spcPts val="1100"/>
              </a:spcBef>
              <a:buSzPct val="75000"/>
              <a:buChar char="•"/>
              <a:defRPr sz="225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3XX - Redirection, 301 Moved Permanently, 302 Found</a:t>
            </a:r>
          </a:p>
          <a:p>
            <a:pPr marL="298450" indent="-298450" defTabSz="387984">
              <a:spcBef>
                <a:spcPts val="1100"/>
              </a:spcBef>
              <a:buSzPct val="75000"/>
              <a:buChar char="•"/>
              <a:defRPr sz="225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4XX - Client Errors, 400 Bad Request, 401 Not Authorized, 404 Not Found</a:t>
            </a:r>
          </a:p>
          <a:p>
            <a:pPr marL="298450" indent="-298450" defTabSz="387984">
              <a:spcBef>
                <a:spcPts val="1100"/>
              </a:spcBef>
              <a:buSzPct val="75000"/>
              <a:buChar char="•"/>
              <a:defRPr sz="225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5XX - Server Errors, 500 Internal Server Error, 503 Unavailable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8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URI</a:t>
            </a:r>
          </a:p>
        </p:txBody>
      </p:sp>
      <p:sp>
        <p:nvSpPr>
          <p:cNvPr id="3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91" name="http://api.twitter.com/1.1/search"/>
          <p:cNvSpPr txBox="1"/>
          <p:nvPr/>
        </p:nvSpPr>
        <p:spPr>
          <a:xfrm>
            <a:off x="1312849" y="2896364"/>
            <a:ext cx="65183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600" u="sng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http://api.twitter.com/1.1/search</a:t>
            </a:r>
          </a:p>
        </p:txBody>
      </p:sp>
      <p:sp>
        <p:nvSpPr>
          <p:cNvPr id="392" name="http://hosts/version/path"/>
          <p:cNvSpPr txBox="1"/>
          <p:nvPr/>
        </p:nvSpPr>
        <p:spPr>
          <a:xfrm>
            <a:off x="1905010" y="1793441"/>
            <a:ext cx="500852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825500">
              <a:defRPr sz="3600" u="sng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http://hosts/version/path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hris Rile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Chris Riley</a:t>
            </a:r>
          </a:p>
        </p:txBody>
      </p:sp>
      <p:sp>
        <p:nvSpPr>
          <p:cNvPr id="292" name="Training, consulting, reseller of Smartbea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4495">
              <a:spcBef>
                <a:spcPts val="2800"/>
              </a:spcBef>
              <a:buSzPct val="75000"/>
              <a:buChar char="•"/>
              <a:defRPr sz="1764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Training, consulting, reseller of Smartbear</a:t>
            </a:r>
          </a:p>
          <a:p>
            <a:pPr marL="311150" indent="-311150" defTabSz="404495">
              <a:spcBef>
                <a:spcPts val="2800"/>
              </a:spcBef>
              <a:buSzPct val="75000"/>
              <a:buChar char="•"/>
              <a:defRPr sz="1764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25 years industry experience, 20 years IT</a:t>
            </a:r>
          </a:p>
          <a:p>
            <a:pPr marL="311150" indent="-311150" defTabSz="404495">
              <a:spcBef>
                <a:spcPts val="2800"/>
              </a:spcBef>
              <a:buSzPct val="75000"/>
              <a:buChar char="•"/>
              <a:defRPr sz="1764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Speaker at QCon, SOA Symposium and User Groups / Meetups</a:t>
            </a:r>
          </a:p>
          <a:p>
            <a:pPr marL="311150" indent="-311150" defTabSz="404495">
              <a:spcBef>
                <a:spcPts val="2800"/>
              </a:spcBef>
              <a:buSzPct val="75000"/>
              <a:buChar char="•"/>
              <a:defRPr sz="1764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Swagger Champion</a:t>
            </a:r>
          </a:p>
        </p:txBody>
      </p:sp>
      <p:sp>
        <p:nvSpPr>
          <p:cNvPr id="293" name="Text Placeholder 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-100">
                <a:solidFill>
                  <a:schemeClr val="accent5">
                    <a:alpha val="80000"/>
                  </a:schemeClr>
                </a:solidFill>
              </a:defRPr>
            </a:lvl1pPr>
          </a:lstStyle>
          <a:p>
            <a:r>
              <a:t>Director of Solutions Architecture, cPrime, Inc.</a:t>
            </a:r>
          </a:p>
        </p:txBody>
      </p:sp>
      <p:pic>
        <p:nvPicPr>
          <p:cNvPr id="294" name="Picture Placeholder 7" descr="Picture Placeholder 7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1480" r="148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9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Parameters</a:t>
            </a:r>
          </a:p>
        </p:txBody>
      </p:sp>
      <p:sp>
        <p:nvSpPr>
          <p:cNvPr id="39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97" name="Content Placeholder 4"/>
          <p:cNvSpPr txBox="1"/>
          <p:nvPr/>
        </p:nvSpPr>
        <p:spPr>
          <a:xfrm>
            <a:off x="541216" y="1560371"/>
            <a:ext cx="8061568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Path  - http://api.twitter.com/tweets/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191920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Query - http://www.google.com?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name=Chris%20Riley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Cookie - </a:t>
            </a:r>
            <a:r>
              <a:rPr lang="en-US" b="1" dirty="0">
                <a:sym typeface="Helvetica Light"/>
              </a:rPr>
              <a:t>Cookie: debug=0; </a:t>
            </a:r>
            <a:r>
              <a:rPr lang="en-US" b="1" dirty="0" err="1">
                <a:sym typeface="Helvetica Light"/>
              </a:rPr>
              <a:t>csrftoken</a:t>
            </a:r>
            <a:r>
              <a:rPr lang="en-US" b="1" dirty="0">
                <a:sym typeface="Helvetica Light"/>
              </a:rPr>
              <a:t>=BUSe35dohU3O1MZvDCUOJ</a:t>
            </a:r>
            <a:endParaRPr b="1" dirty="0">
              <a:latin typeface="+mn-lt"/>
              <a:ea typeface="+mn-ea"/>
              <a:cs typeface="+mn-cs"/>
              <a:sym typeface="Helvetica"/>
            </a:endParaRP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Header -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apikey = 41231510291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MIME Types</a:t>
            </a:r>
          </a:p>
        </p:txBody>
      </p:sp>
      <p:sp>
        <p:nvSpPr>
          <p:cNvPr id="421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22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28650" indent="-628650" defTabSz="817244">
              <a:spcBef>
                <a:spcPts val="2300"/>
              </a:spcBef>
              <a:buSzPct val="75000"/>
              <a:buChar char="•"/>
              <a:defRPr sz="237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Multi-purpose Internet Mail Extensions</a:t>
            </a:r>
          </a:p>
          <a:p>
            <a:pPr marL="628650" indent="-628650" defTabSz="817244">
              <a:spcBef>
                <a:spcPts val="2300"/>
              </a:spcBef>
              <a:buSzPct val="75000"/>
              <a:buChar char="•"/>
              <a:defRPr sz="237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Standard that helps communicate data to be exchanged</a:t>
            </a:r>
          </a:p>
          <a:p>
            <a:pPr marL="628650" indent="-628650" defTabSz="817244">
              <a:spcBef>
                <a:spcPts val="2300"/>
              </a:spcBef>
              <a:buSzPct val="75000"/>
              <a:buChar char="•"/>
              <a:defRPr sz="237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text/plain, application/json, application/xml, image/jpg</a:t>
            </a:r>
          </a:p>
          <a:p>
            <a:pPr marL="628650" indent="-628650" defTabSz="817244">
              <a:spcBef>
                <a:spcPts val="2300"/>
              </a:spcBef>
              <a:buSzPct val="75000"/>
              <a:buChar char="•"/>
              <a:defRPr sz="237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http://www.iana.org/assignments/media-types/media-types.xhtml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00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Links</a:t>
            </a:r>
          </a:p>
        </p:txBody>
      </p:sp>
      <p:sp>
        <p:nvSpPr>
          <p:cNvPr id="401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02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25000" lnSpcReduction="20000"/>
          </a:bodyPr>
          <a:lstStyle/>
          <a:p>
            <a:pPr defTabSz="825500">
              <a:spcBef>
                <a:spcPts val="2400"/>
              </a:spcBef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7200" dirty="0"/>
              <a:t>HTTP/1.1 200 OK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dirty="0"/>
              <a:t>{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dirty="0"/>
              <a:t>    "name": "Alice",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dirty="0"/>
              <a:t>    "links": [ {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dirty="0"/>
              <a:t>        "rel": "self",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dirty="0"/>
              <a:t>        "href": "http://localhost:8080/customer/1"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7200" dirty="0"/>
              <a:t>    } ]</a:t>
            </a:r>
          </a:p>
          <a:p>
            <a:pPr>
              <a:lnSpc>
                <a:spcPts val="3500"/>
              </a:lnSpc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0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Callbacks</a:t>
            </a:r>
          </a:p>
        </p:txBody>
      </p:sp>
      <p:sp>
        <p:nvSpPr>
          <p:cNvPr id="40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07" name="Provider"/>
          <p:cNvSpPr/>
          <p:nvPr/>
        </p:nvSpPr>
        <p:spPr>
          <a:xfrm>
            <a:off x="6634352" y="2020641"/>
            <a:ext cx="2289275" cy="187137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Provider</a:t>
            </a:r>
          </a:p>
        </p:txBody>
      </p:sp>
      <p:sp>
        <p:nvSpPr>
          <p:cNvPr id="408" name="Line"/>
          <p:cNvSpPr/>
          <p:nvPr/>
        </p:nvSpPr>
        <p:spPr>
          <a:xfrm>
            <a:off x="2057660" y="2286051"/>
            <a:ext cx="449424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09" name="Subscribe for Event"/>
          <p:cNvSpPr txBox="1"/>
          <p:nvPr/>
        </p:nvSpPr>
        <p:spPr>
          <a:xfrm>
            <a:off x="3021042" y="1712562"/>
            <a:ext cx="27904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Subscribe for Event</a:t>
            </a:r>
          </a:p>
        </p:txBody>
      </p:sp>
      <p:sp>
        <p:nvSpPr>
          <p:cNvPr id="410" name="Consumer"/>
          <p:cNvSpPr/>
          <p:nvPr/>
        </p:nvSpPr>
        <p:spPr>
          <a:xfrm>
            <a:off x="255533" y="2143529"/>
            <a:ext cx="1719676" cy="16256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600" dirty="0"/>
              <a:t>Consumer</a:t>
            </a:r>
          </a:p>
        </p:txBody>
      </p:sp>
      <p:sp>
        <p:nvSpPr>
          <p:cNvPr id="411" name="Line"/>
          <p:cNvSpPr/>
          <p:nvPr/>
        </p:nvSpPr>
        <p:spPr>
          <a:xfrm>
            <a:off x="2057660" y="3606851"/>
            <a:ext cx="4494241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12" name="Invoke endpoint…"/>
          <p:cNvSpPr txBox="1"/>
          <p:nvPr/>
        </p:nvSpPr>
        <p:spPr>
          <a:xfrm>
            <a:off x="2291271" y="3822678"/>
            <a:ext cx="402701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Invoke endpoint </a:t>
            </a:r>
          </a:p>
          <a:p>
            <a: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on Consumer sometime later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1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Callbacks</a:t>
            </a:r>
          </a:p>
        </p:txBody>
      </p:sp>
      <p:sp>
        <p:nvSpPr>
          <p:cNvPr id="41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417" name="Screen Shot 2017-09-07 at 11.25.30 AM.png" descr="Screen Shot 2017-09-07 at 11.25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490" y="1565291"/>
            <a:ext cx="6071957" cy="301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2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REST Example</a:t>
            </a:r>
          </a:p>
        </p:txBody>
      </p:sp>
      <p:sp>
        <p:nvSpPr>
          <p:cNvPr id="42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Twitter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2" y="962251"/>
            <a:ext cx="6402115" cy="40965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2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GET Statuses User Timeline</a:t>
            </a:r>
            <a:endParaRPr dirty="0"/>
          </a:p>
        </p:txBody>
      </p:sp>
      <p:sp>
        <p:nvSpPr>
          <p:cNvPr id="42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Twitter </a:t>
            </a:r>
            <a:r>
              <a:rPr dirty="0" smtClean="0"/>
              <a:t>API</a:t>
            </a:r>
            <a:r>
              <a:rPr lang="en-US" dirty="0" smtClean="0"/>
              <a:t> Request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98047"/>
              </p:ext>
            </p:extLst>
          </p:nvPr>
        </p:nvGraphicFramePr>
        <p:xfrm>
          <a:off x="1230351" y="1796122"/>
          <a:ext cx="6683298" cy="23228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616"/>
                <a:gridCol w="4720682"/>
              </a:tblGrid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Documentation URL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developer.twitter.com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en</a:t>
                      </a:r>
                      <a:r>
                        <a:rPr lang="en-US" dirty="0" smtClean="0"/>
                        <a:t>/docs/tweets/timelines/</a:t>
                      </a:r>
                      <a:r>
                        <a:rPr lang="en-US" dirty="0" err="1" smtClean="0"/>
                        <a:t>api</a:t>
                      </a:r>
                      <a:r>
                        <a:rPr lang="en-US" dirty="0" smtClean="0"/>
                        <a:t>-reference/get-statuses-</a:t>
                      </a:r>
                      <a:r>
                        <a:rPr lang="en-US" dirty="0" err="1" smtClean="0"/>
                        <a:t>user_timeline</a:t>
                      </a:r>
                      <a:endParaRPr lang="en-US" dirty="0"/>
                    </a:p>
                  </a:txBody>
                  <a:tcPr/>
                </a:tc>
              </a:tr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 Verb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</a:t>
                      </a:r>
                      <a:endParaRPr lang="en-US" dirty="0"/>
                    </a:p>
                  </a:txBody>
                  <a:tcPr/>
                </a:tc>
              </a:tr>
              <a:tr h="65912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https://</a:t>
                      </a:r>
                      <a:r>
                        <a:rPr lang="en-US" dirty="0" err="1" smtClean="0"/>
                        <a:t>api.twitter.com</a:t>
                      </a:r>
                      <a:r>
                        <a:rPr lang="en-US" dirty="0" smtClean="0"/>
                        <a:t>/1.1/statuses/</a:t>
                      </a:r>
                      <a:r>
                        <a:rPr lang="en-US" dirty="0" err="1" smtClean="0"/>
                        <a:t>user_timeline.json?screen_name</a:t>
                      </a:r>
                      <a:r>
                        <a:rPr lang="en-US" dirty="0" smtClean="0"/>
                        <a:t>=</a:t>
                      </a:r>
                      <a:r>
                        <a:rPr lang="en-US" dirty="0" err="1" smtClean="0"/>
                        <a:t>twitterapi&amp;count</a:t>
                      </a:r>
                      <a:r>
                        <a:rPr lang="en-US" dirty="0" smtClean="0"/>
                        <a:t>=2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Response</a:t>
                      </a:r>
                      <a:r>
                        <a:rPr lang="en-US" sz="1400" baseline="0" dirty="0" smtClean="0"/>
                        <a:t> MIME 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JSON</a:t>
                      </a:r>
                      <a:endParaRPr lang="en-US" dirty="0"/>
                    </a:p>
                  </a:txBody>
                  <a:tcPr/>
                </a:tc>
              </a:tr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Requires Authentication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Twitter’s OAuth 1.0a implementation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0120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3.0.0 Certification Training</a:t>
            </a:r>
            <a:endParaRPr dirty="0"/>
          </a:p>
        </p:txBody>
      </p:sp>
      <p:sp>
        <p:nvSpPr>
          <p:cNvPr id="42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GET Statuses User Timeline</a:t>
            </a:r>
            <a:endParaRPr dirty="0"/>
          </a:p>
        </p:txBody>
      </p:sp>
      <p:sp>
        <p:nvSpPr>
          <p:cNvPr id="42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Twitter </a:t>
            </a:r>
            <a:r>
              <a:rPr dirty="0" smtClean="0"/>
              <a:t>API</a:t>
            </a:r>
            <a:r>
              <a:rPr lang="en-US" dirty="0" smtClean="0"/>
              <a:t> Response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03112"/>
              </p:ext>
            </p:extLst>
          </p:nvPr>
        </p:nvGraphicFramePr>
        <p:xfrm>
          <a:off x="1230351" y="1855594"/>
          <a:ext cx="6683298" cy="1677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616"/>
                <a:gridCol w="4720682"/>
              </a:tblGrid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Response MIME 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application/</a:t>
                      </a:r>
                      <a:r>
                        <a:rPr lang="en-US" dirty="0" err="1" smtClean="0"/>
                        <a:t>json</a:t>
                      </a:r>
                      <a:endParaRPr lang="en-US" dirty="0"/>
                    </a:p>
                  </a:txBody>
                  <a:tcPr/>
                </a:tc>
              </a:tr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HTTP Response Code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200, not identified in documentation</a:t>
                      </a:r>
                      <a:endParaRPr lang="en-US" dirty="0"/>
                    </a:p>
                  </a:txBody>
                  <a:tcPr/>
                </a:tc>
              </a:tr>
              <a:tr h="381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Response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[ {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created_at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": "Thu Apr 06 15:28:43 +0000 2017", "id": 850007368138018817,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id_str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": "850007368138018817", "text": "RT @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TwitterDev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: 1/ Today we’re sharing our vision for the future of the Twitter API 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platform!nhttps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://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t.co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/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XweGngmxlP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", "truncated": false, "entities": { "hashtags": [], "symbols": [],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user_mentions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": [ {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screen_name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":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TwitterDev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", "name":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TwitterDev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", "id": 2244994945, "</a:t>
                      </a:r>
                      <a:r>
                        <a:rPr lang="en-US" sz="9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id_str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": "2244994945", "indices": [ 3, 14</a:t>
                      </a:r>
                      <a:r>
                        <a:rPr lang="mr-IN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……</a:t>
                      </a:r>
                      <a:r>
                        <a:rPr 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 Light"/>
                        </a:rPr>
                        <a:t>..]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301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Footer Placeholder 9"/>
          <p:cNvSpPr txBox="1"/>
          <p:nvPr/>
        </p:nvSpPr>
        <p:spPr>
          <a:xfrm>
            <a:off x="1104293" y="4798020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chemeClr val="accent5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endParaRPr dirty="0"/>
          </a:p>
        </p:txBody>
      </p:sp>
      <p:sp>
        <p:nvSpPr>
          <p:cNvPr id="4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OpenAPI</a:t>
            </a:r>
            <a:r>
              <a:rPr lang="en-US" dirty="0" smtClean="0"/>
              <a:t> / Example Overview</a:t>
            </a:r>
            <a:endParaRPr dirty="0"/>
          </a:p>
        </p:txBody>
      </p:sp>
      <p:sp>
        <p:nvSpPr>
          <p:cNvPr id="437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API Documentation Standard</a:t>
            </a:r>
          </a:p>
        </p:txBody>
      </p:sp>
      <p:sp>
        <p:nvSpPr>
          <p:cNvPr id="438" name="Text Placeholder 4"/>
          <p:cNvSpPr txBox="1"/>
          <p:nvPr/>
        </p:nvSpPr>
        <p:spPr>
          <a:xfrm>
            <a:off x="0" y="2106613"/>
            <a:ext cx="504825" cy="5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300"/>
              </a:spcBef>
              <a:defRPr sz="1400" spc="-100">
                <a:solidFill>
                  <a:srgbClr val="49494D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5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Structure</a:t>
            </a:r>
          </a:p>
        </p:txBody>
      </p:sp>
      <p:sp>
        <p:nvSpPr>
          <p:cNvPr id="45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/>
              <a:t>https://</a:t>
            </a:r>
            <a:r>
              <a:rPr lang="en-US" dirty="0" err="1"/>
              <a:t>www.openapis.org</a:t>
            </a:r>
            <a:r>
              <a:rPr lang="en-US" dirty="0"/>
              <a:t>/news/blogs/2016/10/tdc-structural-improvements-explaining-30-spec-part-2</a:t>
            </a:r>
          </a:p>
          <a:p>
            <a:pPr>
              <a:defRPr spc="-100"/>
            </a:pPr>
            <a:endParaRPr dirty="0"/>
          </a:p>
        </p:txBody>
      </p:sp>
      <p:pic>
        <p:nvPicPr>
          <p:cNvPr id="4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89" y="1322220"/>
            <a:ext cx="4962712" cy="3493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cPrime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dirty="0"/>
          </a:p>
        </p:txBody>
      </p:sp>
      <p:sp>
        <p:nvSpPr>
          <p:cNvPr id="3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Who is </a:t>
            </a:r>
            <a:r>
              <a:rPr lang="en-US" dirty="0" err="1" smtClean="0"/>
              <a:t>cPrime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3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Agile, </a:t>
            </a:r>
            <a:r>
              <a:rPr lang="en-US" dirty="0" err="1" smtClean="0"/>
              <a:t>Atlassian</a:t>
            </a:r>
            <a:r>
              <a:rPr lang="en-US" dirty="0" smtClean="0"/>
              <a:t> and DevOps Consultancy</a:t>
            </a:r>
          </a:p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Agile, </a:t>
            </a:r>
            <a:r>
              <a:rPr lang="en-US" dirty="0" err="1" smtClean="0"/>
              <a:t>Atlassian</a:t>
            </a:r>
            <a:r>
              <a:rPr lang="en-US" dirty="0" smtClean="0"/>
              <a:t>, DevOps and </a:t>
            </a:r>
            <a:r>
              <a:rPr lang="en-US" dirty="0" err="1" smtClean="0"/>
              <a:t>OpenAPI</a:t>
            </a:r>
            <a:r>
              <a:rPr lang="en-US" dirty="0" smtClean="0"/>
              <a:t> Training</a:t>
            </a:r>
          </a:p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Outsourcing</a:t>
            </a:r>
          </a:p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150+ personnel based across US, parent 20K+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822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Training </a:t>
            </a:r>
            <a:r>
              <a:rPr lang="en-US" dirty="0" smtClean="0"/>
              <a:t>Exercise</a:t>
            </a:r>
            <a:endParaRPr dirty="0"/>
          </a:p>
        </p:txBody>
      </p:sp>
      <p:sp>
        <p:nvSpPr>
          <p:cNvPr id="4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/>
              <a:t>Amazon Warehouse: Tech Insider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=5TL80_8ACPc</a:t>
            </a:r>
            <a:endParaRPr dirty="0"/>
          </a:p>
        </p:txBody>
      </p:sp>
      <p:sp>
        <p:nvSpPr>
          <p:cNvPr id="4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1" y="1406642"/>
            <a:ext cx="6614565" cy="33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Characteristics</a:t>
            </a:r>
            <a:endParaRPr dirty="0"/>
          </a:p>
        </p:txBody>
      </p:sp>
      <p:sp>
        <p:nvSpPr>
          <p:cNvPr id="4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Chaotic Storage, fill up available space quickly / evenly.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Every item that is stocked is scanned (barcode) where it is stocked.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Database stores these details and generates fastest route to then pack a shipment.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Workers are provided a location for each item in the order on hand-held device.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134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Data</a:t>
            </a:r>
            <a:endParaRPr dirty="0"/>
          </a:p>
        </p:txBody>
      </p:sp>
      <p:sp>
        <p:nvSpPr>
          <p:cNvPr id="4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Warehouse identifier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SKU (Barcode)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Location in Warehouse (Barcode)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Quantity</a:t>
            </a:r>
          </a:p>
        </p:txBody>
      </p:sp>
    </p:spTree>
    <p:extLst>
      <p:ext uri="{BB962C8B-B14F-4D97-AF65-F5344CB8AC3E}">
        <p14:creationId xmlns:p14="http://schemas.microsoft.com/office/powerpoint/2010/main" val="1396335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Info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 Object</a:t>
            </a:r>
          </a:p>
        </p:txBody>
      </p:sp>
      <p:sp>
        <p:nvSpPr>
          <p:cNvPr id="458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Info Object</a:t>
            </a:r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smtClean="0"/>
              <a:t>Metadata </a:t>
            </a:r>
            <a:r>
              <a:rPr dirty="0"/>
              <a:t>about the API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Who, what, where (contact, license, hostname information)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API Custodian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Info Object Example</a:t>
            </a:r>
          </a:p>
        </p:txBody>
      </p:sp>
      <p:sp>
        <p:nvSpPr>
          <p:cNvPr id="46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1758066"/>
            <a:ext cx="6007100" cy="2298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Info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15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Server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Servers Object</a:t>
            </a:r>
          </a:p>
        </p:txBody>
      </p:sp>
      <p:sp>
        <p:nvSpPr>
          <p:cNvPr id="472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7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Servers Object</a:t>
            </a:r>
          </a:p>
        </p:txBody>
      </p:sp>
      <p:sp>
        <p:nvSpPr>
          <p:cNvPr id="4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77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Answers the where question regarding the API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One or more server / hostnames are provided along with additional meta-data such as ports, basePath or other URI </a:t>
            </a:r>
            <a:r>
              <a:rPr dirty="0" smtClean="0"/>
              <a:t>variables 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51230" y="3677382"/>
            <a:ext cx="8253219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hangingPunct="1"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api.twitter.com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/1.1</a:t>
            </a:r>
            <a:r>
              <a:rPr lang="en-US" sz="1600" dirty="0">
                <a:solidFill>
                  <a:srgbClr val="C00000"/>
                </a:solidFill>
              </a:rPr>
              <a:t>/statuses/</a:t>
            </a:r>
            <a:r>
              <a:rPr lang="en-US" sz="1600" dirty="0" err="1">
                <a:solidFill>
                  <a:srgbClr val="C00000"/>
                </a:solidFill>
              </a:rPr>
              <a:t>user_timeline.json</a:t>
            </a:r>
            <a:r>
              <a:rPr lang="en-US" sz="1600" dirty="0" err="1"/>
              <a:t>?</a:t>
            </a:r>
            <a:r>
              <a:rPr lang="en-US" sz="1600" dirty="0" err="1">
                <a:solidFill>
                  <a:schemeClr val="bg1">
                    <a:lumMod val="90000"/>
                    <a:lumOff val="10000"/>
                  </a:schemeClr>
                </a:solidFill>
              </a:rPr>
              <a:t>screen_name</a:t>
            </a:r>
            <a:r>
              <a:rPr lang="en-US" sz="16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=</a:t>
            </a:r>
            <a:r>
              <a:rPr lang="en-US" sz="1600" dirty="0" err="1">
                <a:solidFill>
                  <a:schemeClr val="bg1">
                    <a:lumMod val="90000"/>
                    <a:lumOff val="10000"/>
                  </a:schemeClr>
                </a:solidFill>
              </a:rPr>
              <a:t>twitterapi&amp;count</a:t>
            </a:r>
            <a:r>
              <a:rPr lang="en-US" sz="16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=2</a:t>
            </a:r>
          </a:p>
          <a:p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 rot="16200000">
            <a:off x="1668638" y="3021600"/>
            <a:ext cx="341456" cy="2201213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3955651" y="2945060"/>
            <a:ext cx="341456" cy="2372808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Left Brace 8"/>
          <p:cNvSpPr/>
          <p:nvPr/>
        </p:nvSpPr>
        <p:spPr>
          <a:xfrm rot="16200000">
            <a:off x="6605618" y="2701356"/>
            <a:ext cx="341456" cy="2860217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764" y="4263551"/>
            <a:ext cx="9852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erver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4609" y="4263551"/>
            <a:ext cx="523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mtClean="0"/>
              <a:t>path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870" y="4289709"/>
            <a:ext cx="17738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q</a:t>
            </a:r>
            <a:r>
              <a:rPr lang="en-US" smtClean="0"/>
              <a:t>uery parameters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80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Servers</a:t>
            </a:r>
            <a:r>
              <a:rPr dirty="0" smtClean="0"/>
              <a:t> </a:t>
            </a:r>
            <a:r>
              <a:rPr dirty="0"/>
              <a:t>Object Example</a:t>
            </a:r>
          </a:p>
        </p:txBody>
      </p:sp>
      <p:sp>
        <p:nvSpPr>
          <p:cNvPr id="481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079" y="1782936"/>
            <a:ext cx="4279900" cy="2667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ooter Placeholder 9"/>
          <p:cNvSpPr txBox="1"/>
          <p:nvPr/>
        </p:nvSpPr>
        <p:spPr>
          <a:xfrm>
            <a:off x="1104293" y="4798020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chemeClr val="accent5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endParaRPr dirty="0"/>
          </a:p>
        </p:txBody>
      </p:sp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History</a:t>
            </a:r>
          </a:p>
        </p:txBody>
      </p:sp>
      <p:sp>
        <p:nvSpPr>
          <p:cNvPr id="308" name="Text Placeholder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How did we get here?</a:t>
            </a:r>
          </a:p>
        </p:txBody>
      </p:sp>
      <p:sp>
        <p:nvSpPr>
          <p:cNvPr id="309" name="Text Placeholder 4"/>
          <p:cNvSpPr txBox="1"/>
          <p:nvPr/>
        </p:nvSpPr>
        <p:spPr>
          <a:xfrm>
            <a:off x="0" y="2106613"/>
            <a:ext cx="504825" cy="5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300"/>
              </a:spcBef>
              <a:defRPr sz="1400" spc="-100">
                <a:solidFill>
                  <a:srgbClr val="49494D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Servers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51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Component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Components Object</a:t>
            </a:r>
          </a:p>
        </p:txBody>
      </p:sp>
      <p:sp>
        <p:nvSpPr>
          <p:cNvPr id="509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Components </a:t>
            </a:r>
            <a:r>
              <a:rPr dirty="0" smtClean="0"/>
              <a:t>Object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Encompasses schemas, parameters, </a:t>
            </a:r>
            <a:r>
              <a:rPr lang="en-US" dirty="0" err="1" smtClean="0"/>
              <a:t>securitySchemes</a:t>
            </a:r>
            <a:r>
              <a:rPr lang="en-US" dirty="0" smtClean="0"/>
              <a:t>, </a:t>
            </a:r>
            <a:r>
              <a:rPr lang="en-US" dirty="0" err="1" smtClean="0"/>
              <a:t>requestBodies</a:t>
            </a:r>
            <a:r>
              <a:rPr lang="en-US" dirty="0" smtClean="0"/>
              <a:t>, responses, headers, examples, links, callbacks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Focuses on reusable elements and the uses reference to component in appropriate section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Component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Schemas</a:t>
            </a:r>
            <a:br>
              <a:rPr lang="en-US" dirty="0" smtClean="0"/>
            </a:br>
            <a:r>
              <a:rPr lang="en-US" dirty="0" smtClean="0"/>
              <a:t>Object</a:t>
            </a:r>
            <a:endParaRPr dirty="0"/>
          </a:p>
        </p:txBody>
      </p:sp>
      <p:sp>
        <p:nvSpPr>
          <p:cNvPr id="509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268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Schemas Object</a:t>
            </a:r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Using JSON Schema, the Schemas Object identifies the JSON payloads that are received or sent by the API. 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Supports different data types including string, number, boolean and further classification such as int32, int64, dateTime.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Optionality, sequencing, descriptions and other meta-data provide a means to clearly define the JSON payload.</a:t>
            </a:r>
          </a:p>
        </p:txBody>
      </p:sp>
    </p:spTree>
    <p:extLst>
      <p:ext uri="{BB962C8B-B14F-4D97-AF65-F5344CB8AC3E}">
        <p14:creationId xmlns:p14="http://schemas.microsoft.com/office/powerpoint/2010/main" val="661569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Schemas Object Example</a:t>
            </a:r>
          </a:p>
        </p:txBody>
      </p:sp>
      <p:sp>
        <p:nvSpPr>
          <p:cNvPr id="51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10" y="1539433"/>
            <a:ext cx="2991414" cy="32763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Data Types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Base Data Types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419135"/>
              </p:ext>
            </p:extLst>
          </p:nvPr>
        </p:nvGraphicFramePr>
        <p:xfrm>
          <a:off x="2540000" y="1687601"/>
          <a:ext cx="406400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“hello”, c:/</a:t>
                      </a:r>
                      <a:r>
                        <a:rPr lang="en-US" dirty="0" err="1" smtClean="0"/>
                        <a:t>file.txt</a:t>
                      </a:r>
                      <a:r>
                        <a:rPr lang="en-US" dirty="0" smtClean="0"/>
                        <a:t>, 2017-11-12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1,15,22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 / False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JSON Object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JSON Array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46978" y="4364947"/>
            <a:ext cx="48500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Note: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Mixed types are supported via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oneOf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anyOf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900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Number with format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How to further articulate specific number / integer types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07995"/>
              </p:ext>
            </p:extLst>
          </p:nvPr>
        </p:nvGraphicFramePr>
        <p:xfrm>
          <a:off x="2540000" y="1687601"/>
          <a:ext cx="514716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5720"/>
                <a:gridCol w="1715720"/>
                <a:gridCol w="17157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number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Floating-point numbers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Floating-point numbers with double precision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 numbers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 32 bit</a:t>
                      </a:r>
                      <a:r>
                        <a:rPr lang="en-US" baseline="0" dirty="0" smtClean="0"/>
                        <a:t> integers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</a:t>
                      </a:r>
                      <a:r>
                        <a:rPr lang="en-US" baseline="0" dirty="0" smtClean="0"/>
                        <a:t> 64 bit integers (long type)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090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String with format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How to further articulate string formatting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747220"/>
              </p:ext>
            </p:extLst>
          </p:nvPr>
        </p:nvGraphicFramePr>
        <p:xfrm>
          <a:off x="2540000" y="1687601"/>
          <a:ext cx="514716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5720"/>
                <a:gridCol w="1715720"/>
                <a:gridCol w="17157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notation</a:t>
                      </a:r>
                    </a:p>
                    <a:p>
                      <a:r>
                        <a:rPr lang="en-US" dirty="0" smtClean="0"/>
                        <a:t>e.g. 2017-11-12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date-time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r>
                        <a:rPr lang="en-US" baseline="0" dirty="0" smtClean="0"/>
                        <a:t> time notation</a:t>
                      </a:r>
                    </a:p>
                    <a:p>
                      <a:r>
                        <a:rPr lang="en-US" baseline="0" dirty="0" smtClean="0"/>
                        <a:t>e.g. 2017-11-12T12:00:00Z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Notify</a:t>
                      </a:r>
                      <a:r>
                        <a:rPr lang="en-US" baseline="0" dirty="0" smtClean="0"/>
                        <a:t> UI to mask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Base64 encoded</a:t>
                      </a:r>
                      <a:r>
                        <a:rPr lang="en-US" baseline="0" dirty="0" smtClean="0"/>
                        <a:t> characters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 data used to describe files.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241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Minimum, Maximum, Multiples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Minimum, Maximum value constraints can be specified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Multiples can be used to constrain a value to a multiple 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 smtClean="0"/>
              <a:t>ExclusiveMinimum</a:t>
            </a:r>
            <a:r>
              <a:rPr lang="en-US" dirty="0" smtClean="0"/>
              <a:t> and </a:t>
            </a:r>
            <a:r>
              <a:rPr lang="en-US" dirty="0" err="1" smtClean="0"/>
              <a:t>ExclusiveMaximum</a:t>
            </a:r>
            <a:r>
              <a:rPr lang="en-US" dirty="0" smtClean="0"/>
              <a:t> excludes the value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09" y="3494911"/>
            <a:ext cx="2197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0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History</a:t>
            </a:r>
          </a:p>
        </p:txBody>
      </p:sp>
      <p:sp>
        <p:nvSpPr>
          <p:cNvPr id="3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Linux Foundation hosted</a:t>
            </a:r>
          </a:p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Started with Swagger 2.0 being donated by Smartbear</a:t>
            </a:r>
          </a:p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Standard renamed OpenAPI 2.0</a:t>
            </a:r>
          </a:p>
          <a:p>
            <a:pPr marL="304800" indent="-304800" defTabSz="396239">
              <a:spcBef>
                <a:spcPts val="2800"/>
              </a:spcBef>
              <a:buSzPct val="75000"/>
              <a:buChar char="•"/>
              <a:defRPr sz="249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OpenAPI 3.0 released in 7/2017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minLength</a:t>
            </a:r>
            <a:r>
              <a:rPr lang="en-US" dirty="0" smtClean="0"/>
              <a:t> / </a:t>
            </a:r>
            <a:r>
              <a:rPr lang="en-US" dirty="0" err="1" smtClean="0"/>
              <a:t>maxLength</a:t>
            </a:r>
            <a:r>
              <a:rPr lang="en-US" dirty="0" smtClean="0"/>
              <a:t> / pattern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Constrain a string to have a minimum / maximum length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Apply a pattern to constrain a string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71902"/>
            <a:ext cx="4419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471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Path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Paths Object</a:t>
            </a:r>
          </a:p>
        </p:txBody>
      </p:sp>
      <p:sp>
        <p:nvSpPr>
          <p:cNvPr id="495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44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Paths Object</a:t>
            </a:r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What the API Provides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 smtClean="0"/>
              <a:t>URL</a:t>
            </a:r>
            <a:r>
              <a:rPr sz="2400" dirty="0"/>
              <a:t>, MIME Types, Parameters Object, Responses Object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129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Determine Interaction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What Verb, Request, Response needs to be identified?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Parameters as input?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err="1" smtClean="0"/>
              <a:t>RequestBody</a:t>
            </a:r>
            <a:r>
              <a:rPr lang="en-US" sz="2400" dirty="0" smtClean="0"/>
              <a:t> as input (e.g. JSON)?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02717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03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Paths Object </a:t>
            </a:r>
            <a:r>
              <a:rPr lang="en-US" dirty="0" smtClean="0"/>
              <a:t>Detailed </a:t>
            </a:r>
            <a:r>
              <a:rPr dirty="0" smtClean="0"/>
              <a:t>Example</a:t>
            </a:r>
            <a:endParaRPr dirty="0"/>
          </a:p>
        </p:txBody>
      </p:sp>
      <p:sp>
        <p:nvSpPr>
          <p:cNvPr id="504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15" y="1412728"/>
            <a:ext cx="5047527" cy="32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6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Paths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5422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Path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$ref</a:t>
            </a:r>
            <a:endParaRPr dirty="0"/>
          </a:p>
        </p:txBody>
      </p:sp>
      <p:sp>
        <p:nvSpPr>
          <p:cNvPr id="495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761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$ref overview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err="1" smtClean="0"/>
              <a:t>OpenAPI</a:t>
            </a:r>
            <a:r>
              <a:rPr lang="en-US" sz="2400" dirty="0" smtClean="0"/>
              <a:t> uses $ref for referencing information within an OAS spec, outside on the file system or at a URL.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$ref: ‘#/components/schemas/</a:t>
            </a:r>
            <a:r>
              <a:rPr lang="en-US" sz="2400" dirty="0" err="1" smtClean="0"/>
              <a:t>elementName</a:t>
            </a:r>
            <a:endParaRPr lang="en-US" sz="2400" dirty="0" smtClean="0"/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$ref: ‘../</a:t>
            </a:r>
            <a:r>
              <a:rPr lang="en-US" sz="2400" dirty="0" err="1" smtClean="0"/>
              <a:t>person.json#elementName</a:t>
            </a:r>
            <a:r>
              <a:rPr lang="en-US" sz="2400" dirty="0" smtClean="0"/>
              <a:t>’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$ref: ‘http://path to resource/#</a:t>
            </a:r>
            <a:r>
              <a:rPr lang="en-US" sz="2400" dirty="0" err="1" smtClean="0"/>
              <a:t>elementName</a:t>
            </a:r>
            <a:r>
              <a:rPr lang="en-US" sz="2400" dirty="0" smtClean="0"/>
              <a:t>’</a:t>
            </a:r>
            <a:endParaRPr lang="en-US" sz="2400" dirty="0" smtClean="0"/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1739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Component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Parameters</a:t>
            </a:r>
            <a:br>
              <a:rPr lang="en-US" dirty="0" smtClean="0"/>
            </a:br>
            <a:r>
              <a:rPr lang="en-US" dirty="0" smtClean="0"/>
              <a:t>Object</a:t>
            </a:r>
            <a:endParaRPr dirty="0"/>
          </a:p>
        </p:txBody>
      </p:sp>
      <p:sp>
        <p:nvSpPr>
          <p:cNvPr id="509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952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Parameters Object</a:t>
            </a:r>
          </a:p>
        </p:txBody>
      </p:sp>
      <p:sp>
        <p:nvSpPr>
          <p:cNvPr id="52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2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Identifies where in the request the inbound data will reside</a:t>
            </a:r>
          </a:p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Path, Query, </a:t>
            </a:r>
            <a:r>
              <a:rPr dirty="0" smtClean="0"/>
              <a:t>HTTP </a:t>
            </a:r>
            <a:r>
              <a:rPr dirty="0"/>
              <a:t>Header, </a:t>
            </a:r>
            <a:r>
              <a:rPr lang="en-US" dirty="0" smtClean="0"/>
              <a:t>Cookies</a:t>
            </a:r>
            <a:endParaRPr dirty="0"/>
          </a:p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Data can be stored in a several locations (e.g. Path, Query + Header)</a:t>
            </a:r>
          </a:p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Can be defined under Path or at the root level for reuse </a:t>
            </a:r>
          </a:p>
        </p:txBody>
      </p:sp>
    </p:spTree>
    <p:extLst>
      <p:ext uri="{BB962C8B-B14F-4D97-AF65-F5344CB8AC3E}">
        <p14:creationId xmlns:p14="http://schemas.microsoft.com/office/powerpoint/2010/main" val="1063609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1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What is it?</a:t>
            </a:r>
          </a:p>
        </p:txBody>
      </p:sp>
      <p:sp>
        <p:nvSpPr>
          <p:cNvPr id="31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19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36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Standard which helps one easily define and share a REST API</a:t>
            </a:r>
          </a:p>
          <a:p>
            <a:pPr marL="635000" indent="-635000" defTabSz="825500">
              <a:spcBef>
                <a:spcPts val="36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API Documentation standard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2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Parameter Object Example</a:t>
            </a:r>
          </a:p>
        </p:txBody>
      </p:sp>
      <p:sp>
        <p:nvSpPr>
          <p:cNvPr id="52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85" y="2056916"/>
            <a:ext cx="4268682" cy="17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56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Parameters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47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Path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Media Types</a:t>
            </a:r>
            <a:endParaRPr dirty="0"/>
          </a:p>
        </p:txBody>
      </p:sp>
      <p:sp>
        <p:nvSpPr>
          <p:cNvPr id="495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8766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Media Type for Requests/Responses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MIME Type definition for a request or response</a:t>
            </a:r>
            <a:endParaRPr lang="en-US" sz="2400" dirty="0"/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Accept: application/</a:t>
            </a:r>
            <a:r>
              <a:rPr lang="en-US" sz="2400" dirty="0" err="1" smtClean="0"/>
              <a:t>json</a:t>
            </a:r>
            <a:endParaRPr lang="en-US" sz="2400" dirty="0" smtClean="0"/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Content-Type: plain/text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47424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Media Type Object Example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72" y="2206212"/>
            <a:ext cx="6240456" cy="9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746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Media Type Object Example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File Upload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96" y="2105949"/>
            <a:ext cx="4153644" cy="13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Media Type Object Example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Multipart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91" y="1671093"/>
            <a:ext cx="3135775" cy="26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97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Media Type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474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Component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Responses</a:t>
            </a:r>
            <a:br>
              <a:rPr lang="en-US" dirty="0" smtClean="0"/>
            </a:br>
            <a:r>
              <a:rPr lang="en-US" dirty="0" smtClean="0"/>
              <a:t>Object</a:t>
            </a:r>
            <a:endParaRPr dirty="0"/>
          </a:p>
        </p:txBody>
      </p:sp>
      <p:sp>
        <p:nvSpPr>
          <p:cNvPr id="509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428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Responses Object</a:t>
            </a:r>
          </a:p>
        </p:txBody>
      </p:sp>
      <p:sp>
        <p:nvSpPr>
          <p:cNvPr id="53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3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Identifies how the data will be presented back to consumer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MIME Type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Associated Definition Object</a:t>
            </a:r>
          </a:p>
        </p:txBody>
      </p:sp>
    </p:spTree>
    <p:extLst>
      <p:ext uri="{BB962C8B-B14F-4D97-AF65-F5344CB8AC3E}">
        <p14:creationId xmlns:p14="http://schemas.microsoft.com/office/powerpoint/2010/main" val="1038020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2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Who should know this ?</a:t>
            </a:r>
          </a:p>
        </p:txBody>
      </p:sp>
      <p:sp>
        <p:nvSpPr>
          <p:cNvPr id="32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2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270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</a:lstStyle>
          <a:p>
            <a:r>
              <a:t>Everyone who participates in API initiatives:</a:t>
            </a:r>
          </a:p>
          <a:p>
            <a:pPr lvl="1"/>
            <a:r>
              <a:t>e.g. directors, managers, architects, developers, devops, qa, business analysts, partners, operations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Responses Object Example</a:t>
            </a:r>
          </a:p>
        </p:txBody>
      </p:sp>
      <p:sp>
        <p:nvSpPr>
          <p:cNvPr id="53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1970268"/>
            <a:ext cx="49911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1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Response Exercise</a:t>
            </a:r>
            <a:endParaRPr dirty="0"/>
          </a:p>
        </p:txBody>
      </p:sp>
      <p:sp>
        <p:nvSpPr>
          <p:cNvPr id="5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 smtClean="0"/>
              <a:t>Create responses for both GET and POST</a:t>
            </a:r>
          </a:p>
          <a:p>
            <a:r>
              <a:rPr lang="en-US" dirty="0" smtClean="0"/>
              <a:t>For GET create 200, 4XX, 5XX</a:t>
            </a:r>
          </a:p>
          <a:p>
            <a:r>
              <a:rPr lang="en-US" dirty="0" smtClean="0"/>
              <a:t>For POST create 201 and 5XX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034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Servers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61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Path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RequestBody</a:t>
            </a:r>
            <a:r>
              <a:rPr lang="en-US" dirty="0" smtClean="0"/>
              <a:t> </a:t>
            </a:r>
            <a:r>
              <a:rPr dirty="0" smtClean="0"/>
              <a:t>Object</a:t>
            </a:r>
            <a:endParaRPr dirty="0"/>
          </a:p>
        </p:txBody>
      </p:sp>
      <p:sp>
        <p:nvSpPr>
          <p:cNvPr id="495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244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requestBody</a:t>
            </a:r>
            <a:r>
              <a:rPr lang="en-US" dirty="0" smtClean="0"/>
              <a:t> Object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POST, PUT, PATCH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smtClean="0"/>
              <a:t>Distinguishes Payload from Parameters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873876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requestBody</a:t>
            </a:r>
            <a:r>
              <a:rPr lang="en-US" dirty="0" smtClean="0"/>
              <a:t> Example</a:t>
            </a:r>
            <a:endParaRPr dirty="0"/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668636"/>
            <a:ext cx="4775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29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requestBody</a:t>
            </a:r>
            <a:r>
              <a:rPr lang="en-US" dirty="0" smtClean="0"/>
              <a:t>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99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5" name="Security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Object</a:t>
            </a:r>
          </a:p>
        </p:txBody>
      </p:sp>
      <p:sp>
        <p:nvSpPr>
          <p:cNvPr id="486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319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8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 smtClean="0"/>
              <a:t>Security</a:t>
            </a:r>
            <a:endParaRPr dirty="0"/>
          </a:p>
        </p:txBody>
      </p:sp>
      <p:sp>
        <p:nvSpPr>
          <p:cNvPr id="4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91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Supports definition of three different security schemes for an API</a:t>
            </a:r>
          </a:p>
          <a:p>
            <a:pPr marL="1079500" lvl="1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HTTP Authentication (RFC 7235)</a:t>
            </a:r>
          </a:p>
          <a:p>
            <a:pPr marL="1079500" lvl="1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API Key</a:t>
            </a:r>
          </a:p>
          <a:p>
            <a:pPr marL="1079500" lvl="1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OAuth 2.0 (implicit, password, client credentials, authorization code)</a:t>
            </a:r>
          </a:p>
          <a:p>
            <a:pPr marL="1079500" lvl="1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smtClean="0"/>
              <a:t>OpenID</a:t>
            </a:r>
            <a:r>
              <a:rPr lang="en-US" dirty="0" smtClean="0"/>
              <a:t> </a:t>
            </a:r>
            <a:r>
              <a:rPr dirty="0" smtClean="0"/>
              <a:t>Connect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61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8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/>
              <a:t>s</a:t>
            </a:r>
            <a:r>
              <a:rPr dirty="0" err="1" smtClean="0"/>
              <a:t>ecurity</a:t>
            </a:r>
            <a:r>
              <a:rPr lang="en-US" dirty="0" err="1" smtClean="0"/>
              <a:t>Schemes</a:t>
            </a:r>
            <a:r>
              <a:rPr lang="en-US" dirty="0" smtClean="0"/>
              <a:t> / Security Object</a:t>
            </a:r>
            <a:endParaRPr dirty="0"/>
          </a:p>
        </p:txBody>
      </p:sp>
      <p:sp>
        <p:nvSpPr>
          <p:cNvPr id="4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91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Articulate the available authentication and authorization options in </a:t>
            </a:r>
            <a:r>
              <a:rPr lang="en-US" dirty="0" err="1" smtClean="0"/>
              <a:t>securitySchemes</a:t>
            </a:r>
            <a:r>
              <a:rPr lang="en-US" dirty="0"/>
              <a:t> </a:t>
            </a:r>
            <a:r>
              <a:rPr lang="en-US" dirty="0" smtClean="0"/>
              <a:t>within Components.</a:t>
            </a:r>
          </a:p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Apply security by specifying Security object globally or within Path.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669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What is REST?</a:t>
            </a:r>
          </a:p>
        </p:txBody>
      </p:sp>
      <p:sp>
        <p:nvSpPr>
          <p:cNvPr id="328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29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REST is all around us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Representational State Transfer, Roy Fielding Dissertation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Uses common internet technologies to move information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8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OAuth 2.0</a:t>
            </a:r>
            <a:endParaRPr dirty="0"/>
          </a:p>
        </p:txBody>
      </p:sp>
      <p:sp>
        <p:nvSpPr>
          <p:cNvPr id="4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err="1" smtClean="0"/>
              <a:t>AuthorizationCode</a:t>
            </a:r>
            <a:r>
              <a:rPr lang="en-US" dirty="0" smtClean="0"/>
              <a:t> Flow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41" y="1508230"/>
            <a:ext cx="3969318" cy="31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3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89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Authorization</a:t>
            </a:r>
            <a:endParaRPr dirty="0"/>
          </a:p>
        </p:txBody>
      </p:sp>
      <p:sp>
        <p:nvSpPr>
          <p:cNvPr id="490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91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Scopes are supported in OAS for OAuth and OpenID Connect</a:t>
            </a:r>
          </a:p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Specify an array of scope values that are valid</a:t>
            </a:r>
          </a:p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/>
              <a:t>HTTP doesn’t support Scopes so would have an empty array</a:t>
            </a:r>
          </a:p>
          <a:p>
            <a:pPr marL="539750" indent="-539750" defTabSz="701675">
              <a:spcBef>
                <a:spcPts val="2000"/>
              </a:spcBef>
              <a:buSzPct val="75000"/>
              <a:buChar char="•"/>
              <a:defRPr sz="20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8690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03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securityScheme</a:t>
            </a:r>
            <a:r>
              <a:rPr lang="en-US" dirty="0" smtClean="0"/>
              <a:t> </a:t>
            </a:r>
            <a:r>
              <a:rPr dirty="0" smtClean="0"/>
              <a:t>Example</a:t>
            </a:r>
            <a:endParaRPr dirty="0"/>
          </a:p>
        </p:txBody>
      </p:sp>
      <p:sp>
        <p:nvSpPr>
          <p:cNvPr id="504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714339"/>
            <a:ext cx="8369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5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securityScheme</a:t>
            </a:r>
            <a:r>
              <a:rPr lang="en-US" dirty="0" smtClean="0"/>
              <a:t>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374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Training </a:t>
            </a:r>
            <a:r>
              <a:rPr lang="en-US" dirty="0" smtClean="0"/>
              <a:t>Exercise</a:t>
            </a:r>
            <a:endParaRPr dirty="0"/>
          </a:p>
        </p:txBody>
      </p:sp>
      <p:sp>
        <p:nvSpPr>
          <p:cNvPr id="4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/>
              <a:t>Amazon Warehouse: Tech Insider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=5TL80_8ACPc</a:t>
            </a:r>
            <a:endParaRPr dirty="0"/>
          </a:p>
        </p:txBody>
      </p:sp>
      <p:sp>
        <p:nvSpPr>
          <p:cNvPr id="4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1" y="1406642"/>
            <a:ext cx="6614565" cy="33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09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Updated Requirements</a:t>
            </a:r>
            <a:endParaRPr dirty="0"/>
          </a:p>
        </p:txBody>
      </p:sp>
      <p:sp>
        <p:nvSpPr>
          <p:cNvPr id="4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4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External third-party warehouses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Inventory may store both Amazon and Third-party SKUs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dirty="0" smtClean="0"/>
              <a:t>Warehouse and External Warehouse queries need to be distinct to route properly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156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Component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Advanced Schemas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</a:t>
            </a:r>
            <a:endParaRPr dirty="0"/>
          </a:p>
        </p:txBody>
      </p:sp>
      <p:sp>
        <p:nvSpPr>
          <p:cNvPr id="509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21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Schemas </a:t>
            </a:r>
            <a:r>
              <a:rPr lang="en-US" dirty="0" smtClean="0"/>
              <a:t>Combination / Control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50478"/>
              </p:ext>
            </p:extLst>
          </p:nvPr>
        </p:nvGraphicFramePr>
        <p:xfrm>
          <a:off x="2540000" y="2144801"/>
          <a:ext cx="4064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oneOf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Validates</a:t>
                      </a:r>
                      <a:r>
                        <a:rPr lang="en-US" baseline="0" dirty="0" smtClean="0"/>
                        <a:t> against exactly one subschemas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anyOf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Validates</a:t>
                      </a:r>
                      <a:r>
                        <a:rPr lang="en-US" baseline="0" dirty="0" smtClean="0"/>
                        <a:t> against any of the subschemas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allOf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Validates against all of the subschemas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Valid against the specified schema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087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oneOf</a:t>
            </a:r>
            <a:r>
              <a:rPr lang="en-US" dirty="0" smtClean="0"/>
              <a:t> Example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Identify one valid object</a:t>
            </a: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5" name="TextBox 14"/>
          <p:cNvSpPr txBox="1"/>
          <p:nvPr/>
        </p:nvSpPr>
        <p:spPr>
          <a:xfrm>
            <a:off x="1694986" y="1686795"/>
            <a:ext cx="439318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chemas: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</a:t>
            </a:r>
            <a:r>
              <a:rPr lang="en-US" dirty="0" err="1" smtClean="0"/>
              <a:t>oneOf</a:t>
            </a:r>
            <a:r>
              <a:rPr lang="en-US" dirty="0" smtClean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   - $ref: </a:t>
            </a:r>
            <a:r>
              <a:rPr lang="en-US" dirty="0" smtClean="0"/>
              <a:t>‘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#/components/schemas/Student’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     - $ref: ‘#/components/schemas/Staff’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4293" y="2828228"/>
            <a:ext cx="205280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Chris,</a:t>
            </a:r>
          </a:p>
          <a:p>
            <a:r>
              <a:rPr lang="en-US" dirty="0" err="1"/>
              <a:t>lname</a:t>
            </a:r>
            <a:r>
              <a:rPr lang="en-US" dirty="0"/>
              <a:t>: Riley, </a:t>
            </a:r>
          </a:p>
          <a:p>
            <a:r>
              <a:rPr lang="en-US" dirty="0" err="1"/>
              <a:t>personType</a:t>
            </a:r>
            <a:r>
              <a:rPr lang="en-US" dirty="0"/>
              <a:t>: Student</a:t>
            </a:r>
          </a:p>
          <a:p>
            <a:r>
              <a:rPr lang="en-US" dirty="0"/>
              <a:t>}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000" y="282822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</a:t>
            </a:r>
            <a:r>
              <a:rPr lang="en-US" dirty="0" smtClean="0"/>
              <a:t>Tim,</a:t>
            </a:r>
            <a:endParaRPr lang="en-US" dirty="0"/>
          </a:p>
          <a:p>
            <a:r>
              <a:rPr lang="en-US" dirty="0" err="1"/>
              <a:t>lname</a:t>
            </a:r>
            <a:r>
              <a:rPr lang="en-US" dirty="0"/>
              <a:t>: </a:t>
            </a:r>
            <a:r>
              <a:rPr lang="en-US" dirty="0" smtClean="0"/>
              <a:t>Johnson, </a:t>
            </a:r>
            <a:endParaRPr lang="en-US" dirty="0"/>
          </a:p>
          <a:p>
            <a:r>
              <a:rPr lang="en-US" dirty="0" err="1"/>
              <a:t>personType</a:t>
            </a:r>
            <a:r>
              <a:rPr lang="en-US" dirty="0"/>
              <a:t>: </a:t>
            </a:r>
            <a:r>
              <a:rPr lang="en-US" dirty="0" smtClean="0"/>
              <a:t>Staff</a:t>
            </a:r>
          </a:p>
          <a:p>
            <a:r>
              <a:rPr lang="en-US" dirty="0" err="1" smtClean="0"/>
              <a:t>staffType</a:t>
            </a:r>
            <a:r>
              <a:rPr lang="en-US" dirty="0" smtClean="0"/>
              <a:t>: Adjunct Professor</a:t>
            </a:r>
          </a:p>
          <a:p>
            <a:r>
              <a:rPr lang="en-US" dirty="0" smtClean="0"/>
              <a:t>ssn:555-55-5555</a:t>
            </a:r>
            <a:endParaRPr lang="en-US" dirty="0"/>
          </a:p>
          <a:p>
            <a:r>
              <a:rPr lang="en-US" dirty="0"/>
              <a:t>}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8722" y="3360234"/>
            <a:ext cx="29430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2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anyOf</a:t>
            </a:r>
            <a:r>
              <a:rPr lang="en-US" dirty="0" smtClean="0"/>
              <a:t> Example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Identify one or more </a:t>
            </a:r>
            <a:r>
              <a:rPr lang="en-US" smtClean="0"/>
              <a:t>valid objects</a:t>
            </a: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104293" y="2828228"/>
            <a:ext cx="205280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Chris,</a:t>
            </a:r>
          </a:p>
          <a:p>
            <a:r>
              <a:rPr lang="en-US" dirty="0" err="1"/>
              <a:t>lname</a:t>
            </a:r>
            <a:r>
              <a:rPr lang="en-US" dirty="0"/>
              <a:t>: Riley, </a:t>
            </a:r>
          </a:p>
          <a:p>
            <a:r>
              <a:rPr lang="en-US" dirty="0" err="1"/>
              <a:t>personType</a:t>
            </a:r>
            <a:r>
              <a:rPr lang="en-US" dirty="0"/>
              <a:t>: </a:t>
            </a:r>
            <a:r>
              <a:rPr lang="en-US" dirty="0" smtClean="0"/>
              <a:t>Student</a:t>
            </a:r>
          </a:p>
          <a:p>
            <a:r>
              <a:rPr lang="en-US" dirty="0" err="1" smtClean="0"/>
              <a:t>ssn</a:t>
            </a:r>
            <a:r>
              <a:rPr lang="en-US" dirty="0" smtClean="0"/>
              <a:t>: 444-44-4444</a:t>
            </a:r>
            <a:endParaRPr lang="en-US" dirty="0"/>
          </a:p>
          <a:p>
            <a:r>
              <a:rPr lang="en-US" dirty="0"/>
              <a:t>}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282822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</a:t>
            </a:r>
            <a:r>
              <a:rPr lang="en-US" dirty="0" smtClean="0"/>
              <a:t>Tim,</a:t>
            </a:r>
            <a:endParaRPr lang="en-US" dirty="0"/>
          </a:p>
          <a:p>
            <a:r>
              <a:rPr lang="en-US" dirty="0" err="1"/>
              <a:t>lname</a:t>
            </a:r>
            <a:r>
              <a:rPr lang="en-US" dirty="0"/>
              <a:t>: </a:t>
            </a:r>
            <a:r>
              <a:rPr lang="en-US" dirty="0" smtClean="0"/>
              <a:t>Johnson, </a:t>
            </a:r>
            <a:endParaRPr lang="en-US" dirty="0"/>
          </a:p>
          <a:p>
            <a:r>
              <a:rPr lang="en-US" dirty="0" err="1"/>
              <a:t>personType</a:t>
            </a:r>
            <a:r>
              <a:rPr lang="en-US" dirty="0"/>
              <a:t>: </a:t>
            </a:r>
            <a:r>
              <a:rPr lang="en-US" dirty="0" smtClean="0"/>
              <a:t>Staff</a:t>
            </a:r>
          </a:p>
          <a:p>
            <a:r>
              <a:rPr lang="en-US" dirty="0" err="1" smtClean="0"/>
              <a:t>staffType</a:t>
            </a:r>
            <a:r>
              <a:rPr lang="en-US" dirty="0" smtClean="0"/>
              <a:t>: Adjunct Professor</a:t>
            </a:r>
          </a:p>
          <a:p>
            <a:r>
              <a:rPr lang="en-US" dirty="0"/>
              <a:t>s</a:t>
            </a:r>
            <a:r>
              <a:rPr lang="en-US" dirty="0" smtClean="0"/>
              <a:t>sn:555-55-5555</a:t>
            </a:r>
            <a:endParaRPr lang="en-US" dirty="0"/>
          </a:p>
          <a:p>
            <a:r>
              <a:rPr lang="en-US" dirty="0"/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4986" y="1686795"/>
            <a:ext cx="439318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chemas: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</a:t>
            </a:r>
            <a:r>
              <a:rPr lang="en-US" dirty="0" err="1" smtClean="0"/>
              <a:t>anyOf</a:t>
            </a:r>
            <a:r>
              <a:rPr lang="en-US" dirty="0" smtClean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   - $ref: </a:t>
            </a:r>
            <a:r>
              <a:rPr lang="en-US" dirty="0" smtClean="0"/>
              <a:t>‘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#/components/schemas/Student’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     - $ref: ‘#/components/schemas/Staff’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280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Underpinnings</a:t>
            </a:r>
          </a:p>
        </p:txBody>
      </p:sp>
      <p:sp>
        <p:nvSpPr>
          <p:cNvPr id="33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33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HTTP (Hypertext Transfer Protocol) - How to communicate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URI (Uniform Resource Identifier) - What and where is it</a:t>
            </a:r>
          </a:p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HTML (Hyper-text Markup Language) - What am I sharing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Difference between </a:t>
            </a:r>
            <a:r>
              <a:rPr lang="en-US" dirty="0" err="1" smtClean="0"/>
              <a:t>oneOf</a:t>
            </a:r>
            <a:r>
              <a:rPr lang="en-US" dirty="0" smtClean="0"/>
              <a:t> and </a:t>
            </a:r>
            <a:r>
              <a:rPr lang="en-US" dirty="0" err="1" smtClean="0"/>
              <a:t>anyOf</a:t>
            </a:r>
            <a:r>
              <a:rPr lang="en-US" dirty="0" smtClean="0"/>
              <a:t> Example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one Of = one valid schema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r>
              <a:rPr lang="en-US" dirty="0" err="1" smtClean="0"/>
              <a:t>anyOf</a:t>
            </a:r>
            <a:r>
              <a:rPr lang="en-US" dirty="0" smtClean="0"/>
              <a:t> = one or more valid schema</a:t>
            </a: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627311" y="2318369"/>
            <a:ext cx="91036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Student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7310" y="3174388"/>
            <a:ext cx="91036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Staff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7647" y="2746378"/>
            <a:ext cx="3096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1341" y="2318369"/>
            <a:ext cx="91036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Student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1340" y="3174388"/>
            <a:ext cx="910361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Staff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3630" y="2746378"/>
            <a:ext cx="6657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and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6783" y="1906112"/>
            <a:ext cx="6742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oneOf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4031" y="1909014"/>
            <a:ext cx="65177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/>
              <a:t>any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Of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319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oneOf</a:t>
            </a:r>
            <a:r>
              <a:rPr lang="en-US" dirty="0" smtClean="0"/>
              <a:t> / </a:t>
            </a:r>
            <a:r>
              <a:rPr lang="en-US" dirty="0" err="1" smtClean="0"/>
              <a:t>anyOf</a:t>
            </a:r>
            <a:r>
              <a:rPr lang="en-US" dirty="0" smtClean="0"/>
              <a:t> Example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Polymorphism</a:t>
            </a: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10" name="TextBox 9"/>
          <p:cNvSpPr txBox="1"/>
          <p:nvPr/>
        </p:nvSpPr>
        <p:spPr>
          <a:xfrm>
            <a:off x="1865971" y="1329955"/>
            <a:ext cx="439318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chemas: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</a:t>
            </a:r>
            <a:r>
              <a:rPr lang="en-US" dirty="0" err="1" smtClean="0"/>
              <a:t>oneOf</a:t>
            </a:r>
            <a:r>
              <a:rPr lang="en-US" dirty="0" smtClean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    - $ref: </a:t>
            </a:r>
            <a:r>
              <a:rPr lang="en-US" dirty="0" smtClean="0"/>
              <a:t>‘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#/components/schemas/Student’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     - $ref: ‘#/components/schemas/Staff’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932" y="2828228"/>
            <a:ext cx="205280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Chris,</a:t>
            </a:r>
          </a:p>
          <a:p>
            <a:r>
              <a:rPr lang="en-US" dirty="0" err="1"/>
              <a:t>lname</a:t>
            </a:r>
            <a:r>
              <a:rPr lang="en-US" dirty="0"/>
              <a:t>: Riley, </a:t>
            </a:r>
          </a:p>
          <a:p>
            <a:r>
              <a:rPr lang="en-US" dirty="0" err="1"/>
              <a:t>personType</a:t>
            </a:r>
            <a:r>
              <a:rPr lang="en-US" dirty="0"/>
              <a:t>: Student</a:t>
            </a:r>
          </a:p>
          <a:p>
            <a:r>
              <a:rPr lang="en-US" dirty="0"/>
              <a:t>}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2558" y="282822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</a:t>
            </a:r>
            <a:r>
              <a:rPr lang="en-US" dirty="0" smtClean="0"/>
              <a:t>Tim,</a:t>
            </a:r>
            <a:endParaRPr lang="en-US" dirty="0"/>
          </a:p>
          <a:p>
            <a:r>
              <a:rPr lang="en-US" dirty="0" err="1"/>
              <a:t>lname</a:t>
            </a:r>
            <a:r>
              <a:rPr lang="en-US" dirty="0"/>
              <a:t>: </a:t>
            </a:r>
            <a:r>
              <a:rPr lang="en-US" dirty="0" smtClean="0"/>
              <a:t>Johnson, </a:t>
            </a:r>
            <a:endParaRPr lang="en-US" dirty="0"/>
          </a:p>
          <a:p>
            <a:r>
              <a:rPr lang="en-US" dirty="0" err="1"/>
              <a:t>personType</a:t>
            </a:r>
            <a:r>
              <a:rPr lang="en-US" dirty="0"/>
              <a:t>: </a:t>
            </a:r>
            <a:r>
              <a:rPr lang="en-US" dirty="0" smtClean="0"/>
              <a:t>Staff</a:t>
            </a:r>
          </a:p>
          <a:p>
            <a:r>
              <a:rPr lang="en-US" dirty="0" err="1" smtClean="0"/>
              <a:t>staffType</a:t>
            </a:r>
            <a:r>
              <a:rPr lang="en-US" dirty="0" smtClean="0"/>
              <a:t>: Adjunct Professor</a:t>
            </a:r>
          </a:p>
          <a:p>
            <a:r>
              <a:rPr lang="en-US" dirty="0" err="1" smtClean="0"/>
              <a:t>ssn</a:t>
            </a:r>
            <a:r>
              <a:rPr lang="en-US" dirty="0" smtClean="0"/>
              <a:t>: 555-55-5555</a:t>
            </a:r>
            <a:endParaRPr lang="en-US" dirty="0"/>
          </a:p>
          <a:p>
            <a:r>
              <a:rPr lang="en-US" dirty="0"/>
              <a:t>}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0517" y="2828228"/>
            <a:ext cx="205280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Chris,</a:t>
            </a:r>
          </a:p>
          <a:p>
            <a:r>
              <a:rPr lang="en-US" dirty="0" err="1"/>
              <a:t>lname</a:t>
            </a:r>
            <a:r>
              <a:rPr lang="en-US" dirty="0"/>
              <a:t>: Riley, </a:t>
            </a:r>
          </a:p>
          <a:p>
            <a:r>
              <a:rPr lang="en-US" dirty="0" err="1"/>
              <a:t>personType</a:t>
            </a:r>
            <a:r>
              <a:rPr lang="en-US" dirty="0"/>
              <a:t>: </a:t>
            </a:r>
            <a:r>
              <a:rPr lang="en-US" dirty="0" smtClean="0"/>
              <a:t>Student</a:t>
            </a:r>
          </a:p>
          <a:p>
            <a:r>
              <a:rPr lang="en-US" dirty="0" err="1" smtClean="0"/>
              <a:t>ssn</a:t>
            </a:r>
            <a:r>
              <a:rPr lang="en-US" dirty="0" smtClean="0"/>
              <a:t>: 444-44-4444</a:t>
            </a:r>
            <a:endParaRPr lang="en-US" dirty="0"/>
          </a:p>
          <a:p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49759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err="1" smtClean="0"/>
              <a:t>allOf</a:t>
            </a:r>
            <a:r>
              <a:rPr lang="en-US" dirty="0" smtClean="0"/>
              <a:t> Example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Inheritance / Composition</a:t>
            </a: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958569" y="1537273"/>
            <a:ext cx="4093426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chemas: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</a:t>
            </a:r>
            <a:r>
              <a:rPr lang="en-US" dirty="0" err="1" smtClean="0"/>
              <a:t>all</a:t>
            </a:r>
            <a:r>
              <a:rPr lang="en-US" dirty="0" err="1" smtClean="0"/>
              <a:t>Of</a:t>
            </a:r>
            <a:r>
              <a:rPr lang="en-US" dirty="0" smtClean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	- $ref: ‘#/components/schemas/Staff’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properties: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lang="en-US" dirty="0" err="1" smtClean="0"/>
              <a:t>salaryType</a:t>
            </a:r>
            <a:r>
              <a:rPr lang="en-US" dirty="0" smtClean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lang="en-US" dirty="0" smtClean="0"/>
              <a:t>	type: string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	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7379" y="278441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smtClean="0">
                <a:solidFill>
                  <a:schemeClr val="accent1"/>
                </a:solidFill>
              </a:rPr>
              <a:t>Tim,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smtClean="0">
                <a:solidFill>
                  <a:schemeClr val="accent1"/>
                </a:solidFill>
              </a:rPr>
              <a:t>Johnson,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personType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smtClean="0">
                <a:solidFill>
                  <a:schemeClr val="accent1"/>
                </a:solidFill>
              </a:rPr>
              <a:t>Staff</a:t>
            </a:r>
          </a:p>
          <a:p>
            <a:r>
              <a:rPr lang="en-US" dirty="0" err="1" smtClean="0">
                <a:solidFill>
                  <a:schemeClr val="accent1"/>
                </a:solidFill>
              </a:rPr>
              <a:t>staffType</a:t>
            </a:r>
            <a:r>
              <a:rPr lang="en-US" dirty="0" smtClean="0">
                <a:solidFill>
                  <a:schemeClr val="accent1"/>
                </a:solidFill>
              </a:rPr>
              <a:t>: Adjunct Professor</a:t>
            </a:r>
          </a:p>
          <a:p>
            <a:r>
              <a:rPr lang="en-US" dirty="0" err="1" smtClean="0">
                <a:solidFill>
                  <a:schemeClr val="accent1"/>
                </a:solidFill>
              </a:rPr>
              <a:t>ssn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smtClean="0">
                <a:solidFill>
                  <a:schemeClr val="accent1"/>
                </a:solidFill>
              </a:rPr>
              <a:t>555-55-5555</a:t>
            </a:r>
          </a:p>
          <a:p>
            <a:r>
              <a:rPr lang="en-US" dirty="0" err="1" smtClean="0"/>
              <a:t>salaryType</a:t>
            </a:r>
            <a:r>
              <a:rPr lang="en-US" dirty="0" smtClean="0"/>
              <a:t>: biweekly</a:t>
            </a:r>
            <a:endParaRPr lang="en-US" dirty="0"/>
          </a:p>
          <a:p>
            <a:r>
              <a:rPr 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405392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not Example</a:t>
            </a:r>
            <a:endParaRPr dirty="0"/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r>
              <a:rPr lang="en-US" dirty="0" smtClean="0"/>
              <a:t>Identify that object doesn’t use certain properties</a:t>
            </a:r>
            <a:endParaRPr dirty="0"/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617034" y="1662638"/>
            <a:ext cx="2379817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chemas: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   Student: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	type: object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lang="en-US" dirty="0" smtClean="0"/>
              <a:t>properties: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 </a:t>
            </a:r>
            <a:r>
              <a:rPr lang="en-US" dirty="0" smtClean="0"/>
              <a:t>    </a:t>
            </a:r>
            <a:r>
              <a:rPr lang="en-US" dirty="0" err="1" smtClean="0"/>
              <a:t>ssn</a:t>
            </a:r>
            <a:r>
              <a:rPr lang="en-US" dirty="0" smtClean="0"/>
              <a:t>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lang="en-US" dirty="0" smtClean="0"/>
              <a:t>	not: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</a:t>
            </a:r>
            <a:r>
              <a:rPr lang="en-US" dirty="0" smtClean="0"/>
              <a:t>	   type: integer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356" y="1540303"/>
            <a:ext cx="170334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/>
              <a:t>{ </a:t>
            </a:r>
          </a:p>
          <a:p>
            <a:r>
              <a:rPr lang="en-US" dirty="0" err="1"/>
              <a:t>fname</a:t>
            </a:r>
            <a:r>
              <a:rPr lang="en-US" dirty="0"/>
              <a:t>: Chris,</a:t>
            </a:r>
          </a:p>
          <a:p>
            <a:r>
              <a:rPr lang="en-US" dirty="0" err="1"/>
              <a:t>lname</a:t>
            </a:r>
            <a:r>
              <a:rPr lang="en-US" dirty="0"/>
              <a:t>: Riley, </a:t>
            </a:r>
          </a:p>
          <a:p>
            <a:r>
              <a:rPr lang="en-US" dirty="0" err="1" smtClean="0"/>
              <a:t>ssn</a:t>
            </a:r>
            <a:r>
              <a:rPr lang="en-US" dirty="0" smtClean="0"/>
              <a:t>: 123-33-3333</a:t>
            </a:r>
            <a:endParaRPr lang="en-US" dirty="0"/>
          </a:p>
          <a:p>
            <a:r>
              <a:rPr lang="en-US" dirty="0"/>
              <a:t>}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27355" y="3119958"/>
            <a:ext cx="156228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{ </a:t>
            </a:r>
          </a:p>
          <a:p>
            <a:r>
              <a:rPr lang="en-US" dirty="0" err="1">
                <a:solidFill>
                  <a:srgbClr val="FF0000"/>
                </a:solidFill>
              </a:rPr>
              <a:t>fname</a:t>
            </a:r>
            <a:r>
              <a:rPr lang="en-US" dirty="0">
                <a:solidFill>
                  <a:srgbClr val="FF0000"/>
                </a:solidFill>
              </a:rPr>
              <a:t>: Chris,</a:t>
            </a:r>
          </a:p>
          <a:p>
            <a:r>
              <a:rPr lang="en-US" dirty="0" err="1">
                <a:solidFill>
                  <a:srgbClr val="FF0000"/>
                </a:solidFill>
              </a:rPr>
              <a:t>lname</a:t>
            </a:r>
            <a:r>
              <a:rPr lang="en-US" dirty="0">
                <a:solidFill>
                  <a:srgbClr val="FF0000"/>
                </a:solidFill>
              </a:rPr>
              <a:t>: Riley, 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ssn</a:t>
            </a:r>
            <a:r>
              <a:rPr lang="en-US" dirty="0" smtClean="0">
                <a:solidFill>
                  <a:srgbClr val="FF0000"/>
                </a:solidFill>
              </a:rPr>
              <a:t>: 123333333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87734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Schemas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71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2" name="Tags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Tags Object</a:t>
            </a:r>
          </a:p>
        </p:txBody>
      </p:sp>
      <p:sp>
        <p:nvSpPr>
          <p:cNvPr id="543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t>Tags Object</a:t>
            </a:r>
          </a:p>
        </p:txBody>
      </p:sp>
      <p:sp>
        <p:nvSpPr>
          <p:cNvPr id="5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sp>
        <p:nvSpPr>
          <p:cNvPr id="5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Simple way to </a:t>
            </a:r>
            <a:r>
              <a:rPr lang="en-US" dirty="0" smtClean="0"/>
              <a:t>group operations within the display.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4" y="2314920"/>
            <a:ext cx="7245752" cy="17635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55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dirty="0"/>
              <a:t>Tags Object Example</a:t>
            </a:r>
          </a:p>
        </p:txBody>
      </p:sp>
      <p:sp>
        <p:nvSpPr>
          <p:cNvPr id="55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32" y="2241819"/>
            <a:ext cx="3111043" cy="6865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 smtClean="0"/>
              <a:t>OpenAPI</a:t>
            </a:r>
            <a:r>
              <a:rPr lang="en-US" dirty="0" smtClean="0"/>
              <a:t> 3.0 Certification Training</a:t>
            </a:r>
            <a:r>
              <a:rPr dirty="0" smtClean="0"/>
              <a:t> </a:t>
            </a:r>
            <a:r>
              <a:rPr dirty="0"/>
              <a:t>Training</a:t>
            </a: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dirty="0" smtClean="0"/>
              <a:t>Tags </a:t>
            </a:r>
            <a:r>
              <a:rPr dirty="0" smtClean="0"/>
              <a:t>Object</a:t>
            </a:r>
            <a:r>
              <a:rPr lang="en-US" dirty="0" smtClean="0"/>
              <a:t> Exercise</a:t>
            </a:r>
            <a:endParaRPr dirty="0"/>
          </a:p>
        </p:txBody>
      </p:sp>
      <p:sp>
        <p:nvSpPr>
          <p:cNvPr id="4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2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" name="ExternalDoc O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ExternalDoc Object</a:t>
            </a:r>
          </a:p>
        </p:txBody>
      </p:sp>
      <p:sp>
        <p:nvSpPr>
          <p:cNvPr id="558" name="Text Placeholder 1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 spc="-100">
                <a:solidFill>
                  <a:schemeClr val="accent5">
                    <a:alpha val="80000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s">
  <a:themeElements>
    <a:clrScheme name="Title Pages">
      <a:dk1>
        <a:srgbClr val="2C282C"/>
      </a:dk1>
      <a:lt1>
        <a:srgbClr val="042C04"/>
      </a:lt1>
      <a:dk2>
        <a:srgbClr val="A7A7A7"/>
      </a:dk2>
      <a:lt2>
        <a:srgbClr val="535353"/>
      </a:lt2>
      <a:accent1>
        <a:srgbClr val="0079C1"/>
      </a:accent1>
      <a:accent2>
        <a:srgbClr val="6CB33F"/>
      </a:accent2>
      <a:accent3>
        <a:srgbClr val="004169"/>
      </a:accent3>
      <a:accent4>
        <a:srgbClr val="306B41"/>
      </a:accent4>
      <a:accent5>
        <a:srgbClr val="EEF1F9"/>
      </a:accent5>
      <a:accent6>
        <a:srgbClr val="85BAE5"/>
      </a:accent6>
      <a:hlink>
        <a:srgbClr val="0000FF"/>
      </a:hlink>
      <a:folHlink>
        <a:srgbClr val="FF00FF"/>
      </a:folHlink>
    </a:clrScheme>
    <a:fontScheme name="Title Pag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itle Pag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C282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C282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Pages">
  <a:themeElements>
    <a:clrScheme name="Title Pag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9C1"/>
      </a:accent1>
      <a:accent2>
        <a:srgbClr val="6CB33F"/>
      </a:accent2>
      <a:accent3>
        <a:srgbClr val="004169"/>
      </a:accent3>
      <a:accent4>
        <a:srgbClr val="306B41"/>
      </a:accent4>
      <a:accent5>
        <a:srgbClr val="EEF1F9"/>
      </a:accent5>
      <a:accent6>
        <a:srgbClr val="85BAE5"/>
      </a:accent6>
      <a:hlink>
        <a:srgbClr val="0000FF"/>
      </a:hlink>
      <a:folHlink>
        <a:srgbClr val="FF00FF"/>
      </a:folHlink>
    </a:clrScheme>
    <a:fontScheme name="Title Pages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itle Pag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C282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C282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20753</TotalTime>
  <Words>2529</Words>
  <Application>Microsoft Macintosh PowerPoint</Application>
  <PresentationFormat>On-screen Show (16:9)</PresentationFormat>
  <Paragraphs>561</Paragraphs>
  <Slides>107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Calibri</vt:lpstr>
      <vt:lpstr>Calibri Light</vt:lpstr>
      <vt:lpstr>Helvetica</vt:lpstr>
      <vt:lpstr>Helvetica Light</vt:lpstr>
      <vt:lpstr>Monaco</vt:lpstr>
      <vt:lpstr>Open Sans</vt:lpstr>
      <vt:lpstr>Rockwell</vt:lpstr>
      <vt:lpstr>Title Pages</vt:lpstr>
      <vt:lpstr>OpenAPI 3.0 </vt:lpstr>
      <vt:lpstr>Chris Riley</vt:lpstr>
      <vt:lpstr>cPrime, Inc</vt:lpstr>
      <vt:lpstr>History</vt:lpstr>
      <vt:lpstr>History</vt:lpstr>
      <vt:lpstr>What is it?</vt:lpstr>
      <vt:lpstr>Who should know this ?</vt:lpstr>
      <vt:lpstr>What is REST?</vt:lpstr>
      <vt:lpstr>Underpinnings</vt:lpstr>
      <vt:lpstr>What is Service?</vt:lpstr>
      <vt:lpstr>Interface examples</vt:lpstr>
      <vt:lpstr>Logic</vt:lpstr>
      <vt:lpstr>Data</vt:lpstr>
      <vt:lpstr>REST Primer</vt:lpstr>
      <vt:lpstr>HTTP, URI, HTML</vt:lpstr>
      <vt:lpstr>HTTP Verbs</vt:lpstr>
      <vt:lpstr>HTTP Headers</vt:lpstr>
      <vt:lpstr>HTTP Status Codes</vt:lpstr>
      <vt:lpstr>URI</vt:lpstr>
      <vt:lpstr>Parameters</vt:lpstr>
      <vt:lpstr>MIME Types</vt:lpstr>
      <vt:lpstr>Links</vt:lpstr>
      <vt:lpstr>Callbacks</vt:lpstr>
      <vt:lpstr>Callbacks</vt:lpstr>
      <vt:lpstr>REST Example</vt:lpstr>
      <vt:lpstr>GET Statuses User Timeline</vt:lpstr>
      <vt:lpstr>GET Statuses User Timeline</vt:lpstr>
      <vt:lpstr>OpenAPI / Example Overview</vt:lpstr>
      <vt:lpstr>Structure</vt:lpstr>
      <vt:lpstr>Training Exercise</vt:lpstr>
      <vt:lpstr>Characteristics</vt:lpstr>
      <vt:lpstr>Data</vt:lpstr>
      <vt:lpstr>Info Object</vt:lpstr>
      <vt:lpstr>Info Object</vt:lpstr>
      <vt:lpstr>Info Object Example</vt:lpstr>
      <vt:lpstr>Info Object Exercise</vt:lpstr>
      <vt:lpstr>Servers Object</vt:lpstr>
      <vt:lpstr>Servers Object</vt:lpstr>
      <vt:lpstr>Servers Object Example</vt:lpstr>
      <vt:lpstr>Servers Object Exercise</vt:lpstr>
      <vt:lpstr>Components Object</vt:lpstr>
      <vt:lpstr>Components Object</vt:lpstr>
      <vt:lpstr>Schemas Object</vt:lpstr>
      <vt:lpstr>Schemas Object</vt:lpstr>
      <vt:lpstr>Schemas Object Example</vt:lpstr>
      <vt:lpstr>Data Types</vt:lpstr>
      <vt:lpstr>Number with format</vt:lpstr>
      <vt:lpstr>String with format</vt:lpstr>
      <vt:lpstr>Minimum, Maximum, Multiples</vt:lpstr>
      <vt:lpstr>minLength / maxLength / pattern</vt:lpstr>
      <vt:lpstr>Paths Object</vt:lpstr>
      <vt:lpstr>Paths Object</vt:lpstr>
      <vt:lpstr>Determine Interaction</vt:lpstr>
      <vt:lpstr>Paths Object Detailed Example</vt:lpstr>
      <vt:lpstr>Paths Object Exercise</vt:lpstr>
      <vt:lpstr>$ref</vt:lpstr>
      <vt:lpstr>$ref overview</vt:lpstr>
      <vt:lpstr>Parameters Object</vt:lpstr>
      <vt:lpstr>Parameters Object</vt:lpstr>
      <vt:lpstr>Parameter Object Example</vt:lpstr>
      <vt:lpstr>Parameters Object Exercise</vt:lpstr>
      <vt:lpstr>Media Types</vt:lpstr>
      <vt:lpstr>Media Type for Requests/Responses</vt:lpstr>
      <vt:lpstr>Media Type Object Example</vt:lpstr>
      <vt:lpstr>Media Type Object Example</vt:lpstr>
      <vt:lpstr>Media Type Object Example</vt:lpstr>
      <vt:lpstr>Media Type Object Exercise</vt:lpstr>
      <vt:lpstr>Responses Object</vt:lpstr>
      <vt:lpstr>Responses Object</vt:lpstr>
      <vt:lpstr>Responses Object Example</vt:lpstr>
      <vt:lpstr>Response Exercise</vt:lpstr>
      <vt:lpstr>Servers Object Exercise</vt:lpstr>
      <vt:lpstr>RequestBody Object</vt:lpstr>
      <vt:lpstr>requestBody Object</vt:lpstr>
      <vt:lpstr>requestBody Example</vt:lpstr>
      <vt:lpstr>requestBody Object Exercise</vt:lpstr>
      <vt:lpstr>Security Object</vt:lpstr>
      <vt:lpstr>Security</vt:lpstr>
      <vt:lpstr>securitySchemes / Security Object</vt:lpstr>
      <vt:lpstr>OAuth 2.0</vt:lpstr>
      <vt:lpstr>Authorization</vt:lpstr>
      <vt:lpstr>securityScheme Example</vt:lpstr>
      <vt:lpstr>securityScheme Object Exercise</vt:lpstr>
      <vt:lpstr>Training Exercise</vt:lpstr>
      <vt:lpstr>Updated Requirements</vt:lpstr>
      <vt:lpstr>Advanced Schemas Object</vt:lpstr>
      <vt:lpstr>Schemas Combination / Control</vt:lpstr>
      <vt:lpstr>oneOf Example</vt:lpstr>
      <vt:lpstr>anyOf Example</vt:lpstr>
      <vt:lpstr>Difference between oneOf and anyOf Example</vt:lpstr>
      <vt:lpstr>oneOf / anyOf Example</vt:lpstr>
      <vt:lpstr>allOf Example</vt:lpstr>
      <vt:lpstr>not Example</vt:lpstr>
      <vt:lpstr>Schemas Object Exercise</vt:lpstr>
      <vt:lpstr>Tags Object</vt:lpstr>
      <vt:lpstr>Tags Object</vt:lpstr>
      <vt:lpstr>Tags Object Example</vt:lpstr>
      <vt:lpstr>Tags Object Exercise</vt:lpstr>
      <vt:lpstr>ExternalDoc Object</vt:lpstr>
      <vt:lpstr>externalDoc Object</vt:lpstr>
      <vt:lpstr>externalDoc Object Example</vt:lpstr>
      <vt:lpstr>Swagger Tooling</vt:lpstr>
      <vt:lpstr>Swagger Tooling</vt:lpstr>
      <vt:lpstr>Swagger Tools</vt:lpstr>
      <vt:lpstr>Other Swagger Tools</vt:lpstr>
      <vt:lpstr>Tools</vt:lpstr>
      <vt:lpstr>Thank you!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Swagger &amp; SwaggerHub</dc:title>
  <cp:lastModifiedBy>Chris Riley</cp:lastModifiedBy>
  <cp:revision>96</cp:revision>
  <cp:lastPrinted>2017-11-03T18:48:37Z</cp:lastPrinted>
  <dcterms:modified xsi:type="dcterms:W3CDTF">2017-11-06T03:53:14Z</dcterms:modified>
</cp:coreProperties>
</file>